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embeddedFontLst>
    <p:embeddedFont>
      <p:font typeface="Open Sans" panose="020B0604020202020204" charset="0"/>
      <p:regular r:id="rId49"/>
      <p:bold r:id="rId50"/>
      <p:italic r:id="rId51"/>
      <p:boldItalic r:id="rId52"/>
    </p:embeddedFont>
    <p:embeddedFont>
      <p:font typeface="PT Sans Narrow" panose="020B0604020202020204" charset="0"/>
      <p:regular r:id="rId53"/>
      <p:bold r:id="rId5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72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font" Target="fonts/font2.fntdata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font" Target="fonts/font5.fntdata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font" Target="fonts/font3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1.fntdata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0999474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8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0">
              <a:lnSpc>
                <a:spcPct val="115000"/>
              </a:lnSpc>
              <a:spcBef>
                <a:spcPts val="0"/>
              </a:spcBef>
              <a:buNone/>
            </a:pPr>
            <a:endParaRPr sz="1400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000">
              <a:solidFill>
                <a:srgbClr val="99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4235850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1575034" y="421100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2" name="Shape 12"/>
          <p:cNvGrpSpPr/>
          <p:nvPr/>
        </p:nvGrpSpPr>
        <p:grpSpPr>
          <a:xfrm>
            <a:off x="1004146" y="1362666"/>
            <a:ext cx="7136667" cy="203194"/>
            <a:chOff x="1346428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5292001"/>
            <a:ext cx="7136667" cy="203194"/>
            <a:chOff x="1346435" y="3969087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004150" y="2335685"/>
            <a:ext cx="7136700" cy="136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137225" y="3800052"/>
            <a:ext cx="4870500" cy="1056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6727600"/>
            <a:ext cx="9144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11700" y="1739800"/>
            <a:ext cx="8520600" cy="2051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11700" y="3994200"/>
            <a:ext cx="8520600" cy="142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3429200"/>
            <a:ext cx="9144000" cy="3428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1086400"/>
            <a:ext cx="8571300" cy="1256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>
                <a:solidFill>
                  <a:schemeClr val="lt1"/>
                </a:solidFill>
              </a:rPr>
              <a:t>‹#›</a:t>
            </a:fld>
            <a:endParaRPr lang="zh-TW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6727600"/>
            <a:ext cx="9144000" cy="130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94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11700" y="1688434"/>
            <a:ext cx="8520600" cy="4403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94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688233"/>
            <a:ext cx="3999900" cy="4403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832400" y="1688233"/>
            <a:ext cx="3999900" cy="4403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94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5613600" cy="545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386233"/>
            <a:ext cx="4045200" cy="2234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3635833"/>
            <a:ext cx="4045200" cy="1646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>
                <a:solidFill>
                  <a:schemeClr val="lt1"/>
                </a:solidFill>
              </a:rPr>
              <a:t>‹#›</a:t>
            </a:fld>
            <a:endParaRPr lang="zh-TW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311700" y="5640966"/>
            <a:ext cx="5998800" cy="798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9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688434"/>
            <a:ext cx="8520600" cy="4403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zh-TW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zh-TW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forum14.hkgolden.com/view.aspx?type=CA&amp;message=6532730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245000" y="187894"/>
            <a:ext cx="8520600" cy="1056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sz="3600">
                <a:latin typeface="Times New Roman"/>
                <a:ea typeface="Times New Roman"/>
                <a:cs typeface="Times New Roman"/>
                <a:sym typeface="Times New Roman"/>
              </a:rPr>
              <a:t>LT 4216 Advanced Topics in Linguistics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1800450" y="1870376"/>
            <a:ext cx="5543100" cy="84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sz="3600" i="1">
                <a:latin typeface="Times New Roman"/>
                <a:ea typeface="Times New Roman"/>
                <a:cs typeface="Times New Roman"/>
                <a:sym typeface="Times New Roman"/>
              </a:rPr>
              <a:t>laap6saap3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2976000" y="3338350"/>
            <a:ext cx="3192000" cy="20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sz="2000" b="1" dirty="0">
                <a:latin typeface="Times New Roman"/>
                <a:ea typeface="Times New Roman"/>
                <a:cs typeface="Times New Roman"/>
                <a:sym typeface="Times New Roman"/>
              </a:rPr>
              <a:t>Group 6:</a:t>
            </a:r>
          </a:p>
          <a:p>
            <a:pPr lvl="0">
              <a:spcBef>
                <a:spcPts val="0"/>
              </a:spcBef>
              <a:buNone/>
            </a:pPr>
            <a:r>
              <a:rPr lang="zh-TW" sz="2000" dirty="0">
                <a:latin typeface="Times New Roman"/>
                <a:ea typeface="Times New Roman"/>
                <a:cs typeface="Times New Roman"/>
                <a:sym typeface="Times New Roman"/>
              </a:rPr>
              <a:t>Chan Kong Yau,	Vanessa	</a:t>
            </a:r>
          </a:p>
          <a:p>
            <a:pPr lvl="0">
              <a:spcBef>
                <a:spcPts val="0"/>
              </a:spcBef>
              <a:buNone/>
            </a:pPr>
            <a:r>
              <a:rPr lang="zh-TW" sz="2000" dirty="0">
                <a:latin typeface="Times New Roman"/>
                <a:ea typeface="Times New Roman"/>
                <a:cs typeface="Times New Roman"/>
                <a:sym typeface="Times New Roman"/>
              </a:rPr>
              <a:t>Lam Yi Ching,	Connie	</a:t>
            </a:r>
          </a:p>
          <a:p>
            <a:pPr lvl="0">
              <a:spcBef>
                <a:spcPts val="0"/>
              </a:spcBef>
              <a:buNone/>
            </a:pPr>
            <a:r>
              <a:rPr lang="zh-TW" sz="2000" dirty="0">
                <a:latin typeface="Times New Roman"/>
                <a:ea typeface="Times New Roman"/>
                <a:cs typeface="Times New Roman"/>
                <a:sym typeface="Times New Roman"/>
              </a:rPr>
              <a:t>Lo Cheuk In,	</a:t>
            </a:r>
            <a:r>
              <a:rPr lang="zh-TW"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Sarah</a:t>
            </a:r>
            <a:r>
              <a:rPr lang="zh-TW" sz="2000" dirty="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</a:p>
          <a:p>
            <a:pPr lvl="0">
              <a:spcBef>
                <a:spcPts val="0"/>
              </a:spcBef>
              <a:buNone/>
            </a:pPr>
            <a:r>
              <a:rPr lang="zh-TW" sz="2000" dirty="0">
                <a:latin typeface="Times New Roman"/>
                <a:ea typeface="Times New Roman"/>
                <a:cs typeface="Times New Roman"/>
                <a:sym typeface="Times New Roman"/>
              </a:rPr>
              <a:t>Wong Ming Ling, Crystal	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1</a:t>
            </a:fld>
            <a:endParaRPr lang="zh-TW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215875" y="2192208"/>
            <a:ext cx="4045200" cy="223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/>
              <a:t>Hypothesis </a:t>
            </a:r>
          </a:p>
          <a:p>
            <a:pPr lvl="0" rtl="0">
              <a:spcBef>
                <a:spcPts val="0"/>
              </a:spcBef>
              <a:buNone/>
            </a:pPr>
            <a:r>
              <a:rPr lang="zh-TW"/>
              <a:t>and </a:t>
            </a:r>
          </a:p>
          <a:p>
            <a:pPr lvl="0" rtl="0">
              <a:spcBef>
                <a:spcPts val="0"/>
              </a:spcBef>
              <a:buNone/>
            </a:pPr>
            <a:r>
              <a:rPr lang="zh-TW"/>
              <a:t>Predictions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2"/>
          </p:nvPr>
        </p:nvSpPr>
        <p:spPr>
          <a:xfrm>
            <a:off x="4598700" y="965550"/>
            <a:ext cx="4545300" cy="4926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zh-TW" sz="2100" b="1" i="1"/>
              <a:t>Laap6saap3</a:t>
            </a:r>
            <a:r>
              <a:rPr lang="zh-TW" sz="2100" b="1"/>
              <a:t> conveys CI meaning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zh-TW" sz="1900"/>
              <a:t>- Has the 4 properties of CI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zh-TW" sz="1900"/>
              <a:t>- Does not give rise to other meanings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 altLang="zh-TW">
                <a:solidFill>
                  <a:schemeClr val="lt1"/>
                </a:solidFill>
              </a:rPr>
              <a:t>10</a:t>
            </a:fld>
            <a:endParaRPr lang="zh-TW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94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Four properties of CI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311700" y="1384225"/>
            <a:ext cx="8520600" cy="535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D9D9D9"/>
              </a:buClr>
              <a:buSzPct val="100000"/>
              <a:buFont typeface="Times New Roman"/>
              <a:buAutoNum type="arabicPeriod"/>
            </a:pPr>
            <a:r>
              <a:rPr lang="zh-TW" sz="2400" b="1" dirty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Lexical / Conventional</a:t>
            </a:r>
          </a:p>
          <a:p>
            <a:pPr lvl="0" rtl="0">
              <a:spcBef>
                <a:spcPts val="0"/>
              </a:spcBef>
              <a:buNone/>
            </a:pPr>
            <a:r>
              <a:rPr lang="zh-TW" sz="2000" dirty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 Meaning not calculated from conversational maxims and secondary meaning is generated from the lexical choice of speaker</a:t>
            </a:r>
            <a:r>
              <a:rPr lang="zh-TW" dirty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(Potts, 2003: 7</a:t>
            </a:r>
            <a:r>
              <a:rPr lang="zh-TW" dirty="0" smtClean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lang="en-US" altLang="zh-TW" dirty="0" smtClean="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altLang="zh-TW" sz="2400" b="1" dirty="0" smtClean="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 </a:t>
            </a:r>
            <a:r>
              <a:rPr lang="zh-TW" sz="2400" b="1" dirty="0" smtClean="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lang="zh-TW" sz="2400" b="1" dirty="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ommitment / Entailment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zh-TW" dirty="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 secondary meaning cannot be cancelled	(Potts, 2003: 8</a:t>
            </a:r>
            <a:r>
              <a:rPr lang="zh-TW" dirty="0" smtClean="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lang="en-US" altLang="zh-TW" dirty="0" smtClean="0">
              <a:solidFill>
                <a:srgbClr val="4343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-US" altLang="zh-TW" sz="2400" b="1" dirty="0" smtClean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 </a:t>
            </a:r>
            <a:r>
              <a:rPr lang="zh-TW" sz="2400" b="1" dirty="0" smtClean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zh-TW" sz="2400" b="1" dirty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ndependence of ‘what is said’</a:t>
            </a:r>
          </a:p>
          <a:p>
            <a:pPr lvl="0" rtl="0">
              <a:spcBef>
                <a:spcPts val="0"/>
              </a:spcBef>
              <a:buNone/>
            </a:pPr>
            <a:r>
              <a:rPr lang="zh-TW" dirty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 At-issue meaning is always independent of CI	(Potts, 2003: 9)</a:t>
            </a:r>
          </a:p>
          <a:p>
            <a:pPr lvl="0" rtl="0">
              <a:spcBef>
                <a:spcPts val="0"/>
              </a:spcBef>
              <a:buNone/>
            </a:pPr>
            <a:r>
              <a:rPr lang="zh-TW" sz="2400" b="1" dirty="0" smtClean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zh-TW" sz="2400" b="1" dirty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 Speaker-orientation</a:t>
            </a:r>
          </a:p>
          <a:p>
            <a:pPr lvl="0" rtl="0">
              <a:spcBef>
                <a:spcPts val="0"/>
              </a:spcBef>
              <a:buNone/>
            </a:pPr>
            <a:r>
              <a:rPr lang="zh-TW" dirty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 Undoubtedly speaker-oriented in view of commitment the speaker made in his/her utterance	(Potts, 2003: 8)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11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311700" y="320766"/>
            <a:ext cx="8520600" cy="94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Commitment / Entailment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311700" y="1175899"/>
            <a:ext cx="8520600" cy="533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Font typeface="Times New Roman"/>
            </a:pP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No cancellation is permitted</a:t>
            </a:r>
          </a:p>
          <a:p>
            <a:pPr lvl="0" rtl="0">
              <a:spcBef>
                <a:spcPts val="0"/>
              </a:spcBef>
              <a:buNone/>
            </a:pPr>
            <a:r>
              <a:rPr lang="zh-TW" sz="2000" u="sng" dirty="0">
                <a:latin typeface="Times New Roman"/>
                <a:ea typeface="Times New Roman"/>
                <a:cs typeface="Times New Roman"/>
                <a:sym typeface="Times New Roman"/>
              </a:rPr>
              <a:t>Examples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AutoNum type="alphaLcParenR"/>
            </a:pP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#sou1saan1	</a:t>
            </a:r>
            <a:r>
              <a:rPr lang="zh-TW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zou6	fan6	</a:t>
            </a:r>
            <a:r>
              <a:rPr lang="zh-TW" i="1" dirty="0" smtClean="0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la</a:t>
            </a:r>
            <a:r>
              <a:rPr lang="zh-TW" i="1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ap6saap3</a:t>
            </a:r>
            <a:r>
              <a:rPr lang="zh-TW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altLang="zh-TW" i="1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i="1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zh-TW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ung1fo3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i="1" dirty="0">
                <a:latin typeface="Arial"/>
                <a:ea typeface="Arial"/>
                <a:cs typeface="Arial"/>
                <a:sym typeface="Arial"/>
              </a:rPr>
            </a:b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Susan	</a:t>
            </a:r>
            <a:r>
              <a:rPr lang="zh-TW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do</a:t>
            </a: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rubbish</a:t>
            </a: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altLang="zh-TW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homework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dirty="0">
                <a:latin typeface="Arial"/>
                <a:ea typeface="Arial"/>
                <a:cs typeface="Arial"/>
                <a:sym typeface="Arial"/>
              </a:rPr>
            </a:br>
            <a:r>
              <a:rPr lang="zh-TW" dirty="0">
                <a:latin typeface="Arial"/>
                <a:ea typeface="Arial"/>
                <a:cs typeface="Arial"/>
                <a:sym typeface="Arial"/>
              </a:rPr>
              <a:t>‘Susan does the</a:t>
            </a:r>
            <a:r>
              <a:rPr lang="zh-TW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useless 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homework,’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698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1111"/>
              <a:buNone/>
            </a:pPr>
            <a:r>
              <a:rPr lang="zh-TW" dirty="0"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dann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6</a:t>
            </a:r>
            <a:r>
              <a:rPr lang="en-US" altLang="zh-TW" i="1" dirty="0" smtClean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go5	gok3dak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altLang="zh-TW" i="1" dirty="0" smtClean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an6	</a:t>
            </a:r>
            <a:r>
              <a:rPr lang="zh-TW" i="1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zh-TW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ung1fo</a:t>
            </a:r>
            <a:r>
              <a:rPr lang="zh-TW" i="1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altLang="zh-TW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j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au5jung6</a:t>
            </a:r>
            <a:br>
              <a:rPr lang="zh-TW" i="1" dirty="0">
                <a:latin typeface="Arial"/>
                <a:ea typeface="Arial"/>
                <a:cs typeface="Arial"/>
                <a:sym typeface="Arial"/>
              </a:rPr>
            </a:br>
            <a:r>
              <a:rPr lang="zh-TW" dirty="0">
                <a:latin typeface="Arial"/>
                <a:ea typeface="Arial"/>
                <a:cs typeface="Arial"/>
                <a:sym typeface="Arial"/>
              </a:rPr>
              <a:t>  but		I	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think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		DEF	homework	useful</a:t>
            </a:r>
            <a:br>
              <a:rPr lang="zh-TW" dirty="0">
                <a:latin typeface="Arial"/>
                <a:ea typeface="Arial"/>
                <a:cs typeface="Arial"/>
                <a:sym typeface="Arial"/>
              </a:rPr>
            </a:br>
            <a:r>
              <a:rPr lang="zh-TW" dirty="0">
                <a:latin typeface="Arial"/>
                <a:ea typeface="Arial"/>
                <a:cs typeface="Arial"/>
                <a:sym typeface="Arial"/>
              </a:rPr>
              <a:t>  ‘but I think the homework is useful.’</a:t>
            </a:r>
          </a:p>
          <a:p>
            <a:pPr marL="457200" lvl="0" indent="-698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1111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lvl="0" indent="-698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1111"/>
              <a:buNone/>
            </a:pPr>
            <a:r>
              <a:rPr lang="zh-TW" dirty="0">
                <a:latin typeface="Arial"/>
                <a:ea typeface="Arial"/>
                <a:cs typeface="Arial"/>
                <a:sym typeface="Arial"/>
              </a:rPr>
              <a:t>Meaning: </a:t>
            </a:r>
            <a:br>
              <a:rPr lang="zh-TW" dirty="0">
                <a:latin typeface="Arial"/>
                <a:ea typeface="Arial"/>
                <a:cs typeface="Arial"/>
                <a:sym typeface="Arial"/>
              </a:rPr>
            </a:br>
            <a:r>
              <a:rPr lang="zh-TW" dirty="0">
                <a:latin typeface="Arial"/>
                <a:ea typeface="Arial"/>
                <a:cs typeface="Arial"/>
                <a:sym typeface="Arial"/>
              </a:rPr>
              <a:t>#Susan does the useless homework, but I think the homework is useful.</a:t>
            </a:r>
            <a:r>
              <a:rPr lang="zh-TW" dirty="0"/>
              <a:t/>
            </a:r>
            <a:br>
              <a:rPr lang="zh-TW" dirty="0"/>
            </a:br>
            <a:endParaRPr lang="zh-TW" dirty="0"/>
          </a:p>
          <a:p>
            <a:pPr marL="457200" lvl="0" indent="-698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1111"/>
              <a:buNone/>
            </a:pPr>
            <a:endParaRPr dirty="0"/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12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311700" y="249041"/>
            <a:ext cx="8520600" cy="94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Commitment / Entailment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311700" y="1225138"/>
            <a:ext cx="8520600" cy="495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>
                <a:latin typeface="Arial"/>
                <a:ea typeface="Arial"/>
                <a:cs typeface="Arial"/>
                <a:sym typeface="Arial"/>
              </a:rPr>
              <a:t>b)	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sou1saan1	</a:t>
            </a:r>
            <a:r>
              <a:rPr lang="zh-TW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zou6	fan6	</a:t>
            </a:r>
            <a:r>
              <a:rPr lang="zh-TW" i="1" dirty="0" smtClean="0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zh-TW" i="1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aap6saap3</a:t>
            </a:r>
            <a:r>
              <a:rPr lang="zh-TW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gung1fo3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i="1" dirty="0">
                <a:latin typeface="Arial"/>
                <a:ea typeface="Arial"/>
                <a:cs typeface="Arial"/>
                <a:sym typeface="Arial"/>
              </a:rPr>
            </a:b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Susan		do	</a:t>
            </a:r>
            <a:r>
              <a:rPr lang="zh-TW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rubbish</a:t>
            </a: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homework </a:t>
            </a:r>
            <a:br>
              <a:rPr lang="zh-TW" dirty="0">
                <a:latin typeface="Arial"/>
                <a:ea typeface="Arial"/>
                <a:cs typeface="Arial"/>
                <a:sym typeface="Arial"/>
              </a:rPr>
            </a:br>
            <a:r>
              <a:rPr lang="zh-TW" dirty="0">
                <a:latin typeface="Arial"/>
                <a:ea typeface="Arial"/>
                <a:cs typeface="Arial"/>
                <a:sym typeface="Arial"/>
              </a:rPr>
              <a:t>	‘Susan does the</a:t>
            </a:r>
            <a:r>
              <a:rPr lang="zh-TW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useless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 homework,’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lvl="0" indent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i="1" dirty="0" smtClean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go5	gok3dak1	hai6	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ong6fai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altLang="zh-TW" i="1" dirty="0" smtClean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i4gaan3</a:t>
            </a:r>
            <a:br>
              <a:rPr lang="zh-TW" i="1" dirty="0">
                <a:latin typeface="Arial"/>
                <a:ea typeface="Arial"/>
                <a:cs typeface="Arial"/>
                <a:sym typeface="Arial"/>
              </a:rPr>
            </a:br>
            <a:r>
              <a:rPr lang="en-US" altLang="zh-TW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think          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	is	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waste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altLang="zh-TW" dirty="0" smtClean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time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dirty="0">
                <a:latin typeface="Arial"/>
                <a:ea typeface="Arial"/>
                <a:cs typeface="Arial"/>
                <a:sym typeface="Arial"/>
              </a:rPr>
            </a:br>
            <a:r>
              <a:rPr lang="zh-TW" dirty="0">
                <a:latin typeface="Arial"/>
                <a:ea typeface="Arial"/>
                <a:cs typeface="Arial"/>
                <a:sym typeface="Arial"/>
              </a:rPr>
              <a:t>	‘I think it is a waste of time.’</a:t>
            </a:r>
          </a:p>
          <a:p>
            <a:pPr marL="0" lvl="0" indent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>
                <a:latin typeface="Arial"/>
                <a:ea typeface="Arial"/>
                <a:cs typeface="Arial"/>
                <a:sym typeface="Arial"/>
              </a:rPr>
              <a:t>Meaning: Susan does the useless homework. I think it is a waste of time.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191919"/>
              </a:solidFill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endParaRPr dirty="0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dirty="0">
              <a:solidFill>
                <a:srgbClr val="191919"/>
              </a:solidFill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573325" y="5313025"/>
            <a:ext cx="6657900" cy="5382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zh-TW" sz="240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 Fits the CI’s property: Commitment / Entailment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13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215875" y="2192208"/>
            <a:ext cx="4045200" cy="223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/>
              <a:t>Hypothesis </a:t>
            </a:r>
          </a:p>
          <a:p>
            <a:pPr lvl="0">
              <a:spcBef>
                <a:spcPts val="0"/>
              </a:spcBef>
              <a:buNone/>
            </a:pPr>
            <a:r>
              <a:rPr lang="zh-TW"/>
              <a:t>and </a:t>
            </a:r>
          </a:p>
          <a:p>
            <a:pPr lvl="0">
              <a:spcBef>
                <a:spcPts val="0"/>
              </a:spcBef>
              <a:buNone/>
            </a:pPr>
            <a:r>
              <a:rPr lang="zh-TW"/>
              <a:t>Predictions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2"/>
          </p:nvPr>
        </p:nvSpPr>
        <p:spPr>
          <a:xfrm>
            <a:off x="4598700" y="965550"/>
            <a:ext cx="4545300" cy="4926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r>
              <a:rPr lang="zh-TW" sz="2100" b="1" i="1"/>
              <a:t>Laap6saap3</a:t>
            </a:r>
            <a:r>
              <a:rPr lang="zh-TW" sz="2100" b="1"/>
              <a:t> conveys CI meaning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zh-TW" sz="1900"/>
              <a:t>- Has the 4 properties of CI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zh-TW" sz="1900"/>
              <a:t>- Does not give rise to other meanings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>
                <a:solidFill>
                  <a:schemeClr val="lt1"/>
                </a:solidFill>
              </a:rPr>
              <a:t>14</a:t>
            </a:fld>
            <a:endParaRPr lang="zh-TW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94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Four properties of CI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311700" y="1460423"/>
            <a:ext cx="8520600" cy="518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>
              <a:spcBef>
                <a:spcPts val="0"/>
              </a:spcBef>
              <a:buClr>
                <a:srgbClr val="D9D9D9"/>
              </a:buClr>
              <a:buSzPct val="100000"/>
              <a:buFont typeface="Times New Roman"/>
              <a:buAutoNum type="arabicPeriod"/>
            </a:pPr>
            <a:r>
              <a:rPr lang="zh-TW" sz="2400" b="1" dirty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Lexical / Conventional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zh-TW" sz="2000" dirty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 Meaning not calculated from conversational maxims and secondary meaning is generated from the lexical choice of speaker</a:t>
            </a:r>
            <a:r>
              <a:rPr lang="zh-TW" dirty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(Potts, 2003: 7</a:t>
            </a:r>
            <a:r>
              <a:rPr lang="zh-TW" dirty="0" smtClean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lang="en-US" altLang="zh-TW" dirty="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-US" altLang="zh-TW" sz="2400" b="1" dirty="0" smtClean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 </a:t>
            </a:r>
            <a:r>
              <a:rPr lang="zh-TW" sz="2400" b="1" dirty="0" smtClean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Commitment </a:t>
            </a:r>
            <a:r>
              <a:rPr lang="zh-TW" sz="2400" b="1" dirty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 Entailment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zh-TW" dirty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 secondary meaning cannot be cancelled	(Potts, 2003: 8</a:t>
            </a:r>
            <a:r>
              <a:rPr lang="zh-TW" dirty="0" smtClean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lang="en-US" altLang="zh-TW" dirty="0" smtClean="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-US" altLang="zh-TW" sz="2400" b="1" dirty="0" smtClean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 </a:t>
            </a:r>
            <a:r>
              <a:rPr lang="zh-TW" sz="2400" b="1" dirty="0" smtClean="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Independence </a:t>
            </a:r>
            <a:r>
              <a:rPr lang="zh-TW" sz="2400" b="1" dirty="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‘what is said’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zh-TW" dirty="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 At-issue meaning is always independent of CI	(Potts, 2003: 9)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zh-TW" sz="2400" b="1" dirty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 Speaker-orientation</a:t>
            </a:r>
          </a:p>
          <a:p>
            <a:pPr lvl="0" rtl="0">
              <a:spcBef>
                <a:spcPts val="0"/>
              </a:spcBef>
              <a:buNone/>
            </a:pPr>
            <a:r>
              <a:rPr lang="zh-TW" dirty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 Undoubtedly speaker-oriented in view of commitment the speaker made in his/her utterance	(Potts, 2003: 8)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15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94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Independence of ‘what is said’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311700" y="1536575"/>
            <a:ext cx="8520600" cy="5008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CI must be independent of an utterance’s at-issue meaning</a:t>
            </a:r>
          </a:p>
          <a:p>
            <a:pPr marL="457200" lvl="0" indent="-38100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Even if the homework is not useless </a:t>
            </a:r>
            <a:b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→ does not change the fact:  Susan does the homework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zh-TW" sz="2000" u="sng" dirty="0">
                <a:latin typeface="Times New Roman"/>
                <a:ea typeface="Times New Roman"/>
                <a:cs typeface="Times New Roman"/>
                <a:sym typeface="Times New Roman"/>
              </a:rPr>
              <a:t>Example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AutoNum type="alphaLcParenR"/>
            </a:pP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sou1saan1	zou6	fan6	</a:t>
            </a:r>
            <a:r>
              <a:rPr lang="zh-TW" i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zh-TW" i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aap6saap3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n-US" altLang="zh-TW" i="1" dirty="0" smtClean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ung1fo3</a:t>
            </a:r>
            <a:br>
              <a:rPr lang="zh-TW" i="1" dirty="0">
                <a:latin typeface="Arial"/>
                <a:ea typeface="Arial"/>
                <a:cs typeface="Arial"/>
                <a:sym typeface="Arial"/>
              </a:rPr>
            </a:br>
            <a:r>
              <a:rPr lang="zh-TW" dirty="0">
                <a:latin typeface="Arial"/>
                <a:ea typeface="Arial"/>
                <a:cs typeface="Arial"/>
                <a:sym typeface="Arial"/>
              </a:rPr>
              <a:t> Susan	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do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rubbish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		homework</a:t>
            </a:r>
            <a:br>
              <a:rPr lang="zh-TW" dirty="0">
                <a:latin typeface="Arial"/>
                <a:ea typeface="Arial"/>
                <a:cs typeface="Arial"/>
                <a:sym typeface="Arial"/>
              </a:rPr>
            </a:br>
            <a:r>
              <a:rPr lang="zh-TW" dirty="0">
                <a:latin typeface="Arial"/>
                <a:ea typeface="Arial"/>
                <a:cs typeface="Arial"/>
                <a:sym typeface="Arial"/>
              </a:rPr>
              <a:t>‘Susan does the </a:t>
            </a:r>
            <a:r>
              <a:rPr lang="zh-TW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useless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 homework.’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311700" y="4902504"/>
            <a:ext cx="7582500" cy="5382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zh-TW" sz="240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 Fits the CI’s property: independence of ‘what is said’</a:t>
            </a:r>
            <a:r>
              <a:rPr lang="zh-TW" sz="200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16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215875" y="2192208"/>
            <a:ext cx="4045200" cy="223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/>
              <a:t>Hypothesis </a:t>
            </a:r>
          </a:p>
          <a:p>
            <a:pPr lvl="0" rtl="0">
              <a:spcBef>
                <a:spcPts val="0"/>
              </a:spcBef>
              <a:buNone/>
            </a:pPr>
            <a:r>
              <a:rPr lang="zh-TW"/>
              <a:t>and </a:t>
            </a:r>
          </a:p>
          <a:p>
            <a:pPr lvl="0" rtl="0">
              <a:spcBef>
                <a:spcPts val="0"/>
              </a:spcBef>
              <a:buNone/>
            </a:pPr>
            <a:r>
              <a:rPr lang="zh-TW"/>
              <a:t>Predictions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body" idx="2"/>
          </p:nvPr>
        </p:nvSpPr>
        <p:spPr>
          <a:xfrm>
            <a:off x="4598700" y="965550"/>
            <a:ext cx="4545300" cy="4926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zh-TW" sz="2100" b="1" i="1"/>
              <a:t>Laap6saap3</a:t>
            </a:r>
            <a:r>
              <a:rPr lang="zh-TW" sz="2100" b="1"/>
              <a:t> conveys CI meaning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zh-TW" sz="1900"/>
              <a:t>- Has the 4 properties of CI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zh-TW" sz="1900"/>
              <a:t>- Does not give rise to other meanings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 altLang="zh-TW">
                <a:solidFill>
                  <a:schemeClr val="lt1"/>
                </a:solidFill>
              </a:rPr>
              <a:t>17</a:t>
            </a:fld>
            <a:endParaRPr lang="zh-TW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94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Four properties of CI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311700" y="1460424"/>
            <a:ext cx="8520600" cy="510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D9D9D9"/>
              </a:buClr>
              <a:buSzPct val="100000"/>
              <a:buFont typeface="Times New Roman"/>
              <a:buAutoNum type="arabicPeriod"/>
            </a:pPr>
            <a:r>
              <a:rPr lang="zh-TW" sz="2400" b="1" dirty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Lexical / Conventional</a:t>
            </a:r>
          </a:p>
          <a:p>
            <a:pPr lvl="0" rtl="0">
              <a:spcBef>
                <a:spcPts val="0"/>
              </a:spcBef>
              <a:buNone/>
            </a:pPr>
            <a:r>
              <a:rPr lang="zh-TW" sz="2000" dirty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 Meaning not calculated from conversational maxims and secondary meaning is generated from the lexical choice of speaker</a:t>
            </a:r>
            <a:r>
              <a:rPr lang="zh-TW" dirty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(Potts, 2003: 7</a:t>
            </a:r>
            <a:r>
              <a:rPr lang="zh-TW" dirty="0" smtClean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lang="en-US" altLang="zh-TW" dirty="0" smtClean="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altLang="zh-TW" sz="2400" b="1" dirty="0" smtClean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 </a:t>
            </a:r>
            <a:r>
              <a:rPr lang="zh-TW" sz="2400" b="1" dirty="0" smtClean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Commitment </a:t>
            </a:r>
            <a:r>
              <a:rPr lang="zh-TW" sz="2400" b="1" dirty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 Entailment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zh-TW" dirty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 secondary meaning cannot be cancelled	(Potts, 2003: 8</a:t>
            </a:r>
            <a:r>
              <a:rPr lang="zh-TW" dirty="0" smtClean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lang="en-US" altLang="zh-TW" dirty="0" smtClean="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-US" altLang="zh-TW" sz="2400" b="1" dirty="0" smtClean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 </a:t>
            </a:r>
            <a:r>
              <a:rPr lang="zh-TW" sz="2400" b="1" dirty="0" smtClean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Independence </a:t>
            </a:r>
            <a:r>
              <a:rPr lang="zh-TW" sz="2400" b="1" dirty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‘what is said’</a:t>
            </a:r>
          </a:p>
          <a:p>
            <a:pPr lvl="0" rtl="0">
              <a:spcBef>
                <a:spcPts val="0"/>
              </a:spcBef>
              <a:buNone/>
            </a:pPr>
            <a:r>
              <a:rPr lang="zh-TW" dirty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 At-issue meaning is always independent of CI	(Potts, 2003: 9)</a:t>
            </a:r>
          </a:p>
          <a:p>
            <a:pPr lvl="0" rtl="0">
              <a:spcBef>
                <a:spcPts val="0"/>
              </a:spcBef>
              <a:buNone/>
            </a:pPr>
            <a:r>
              <a:rPr lang="zh-TW" sz="2400" b="1" dirty="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 Speaker-orientation</a:t>
            </a:r>
          </a:p>
          <a:p>
            <a:pPr lvl="0" rtl="0">
              <a:spcBef>
                <a:spcPts val="0"/>
              </a:spcBef>
              <a:buNone/>
            </a:pPr>
            <a:r>
              <a:rPr lang="zh-TW" dirty="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 Undoubtedly speaker-oriented in view of commitment the speaker made in his/her utterance	(Potts, 2003: 8)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18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94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Speaker-orientation</a:t>
            </a:r>
          </a:p>
        </p:txBody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235500" y="1383625"/>
            <a:ext cx="8908500" cy="5086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The meaning of </a:t>
            </a:r>
            <a:r>
              <a:rPr lang="zh-TW" sz="24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laap6saap3</a:t>
            </a:r>
            <a:r>
              <a:rPr lang="zh-TW" sz="2400" i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comes from the subject of the sentence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→ Susan 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→ not necessary to be the speaker of the utterance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 u="sng" dirty="0">
                <a:latin typeface="Arial"/>
                <a:ea typeface="Arial"/>
                <a:cs typeface="Arial"/>
                <a:sym typeface="Arial"/>
              </a:rPr>
              <a:t>Examples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AutoNum type="alphaLcParenR"/>
            </a:pP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#sou1saan1	</a:t>
            </a:r>
            <a:r>
              <a:rPr lang="zh-TW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gok3dak</a:t>
            </a:r>
            <a:r>
              <a:rPr lang="zh-TW" i="1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altLang="zh-TW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altLang="zh-TW" i="1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zh-TW" i="1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k</a:t>
            </a:r>
            <a:r>
              <a:rPr lang="zh-TW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eoi5	zou6	fan6	</a:t>
            </a:r>
            <a:r>
              <a:rPr lang="zh-TW" i="1" dirty="0" smtClean="0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zh-TW" i="1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aap6saap</a:t>
            </a:r>
            <a:r>
              <a:rPr lang="zh-TW" i="1" dirty="0" smtClean="0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altLang="zh-TW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i="1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zh-TW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ung1fo3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dirty="0">
                <a:latin typeface="Arial"/>
                <a:ea typeface="Arial"/>
                <a:cs typeface="Arial"/>
                <a:sym typeface="Arial"/>
              </a:rPr>
            </a:br>
            <a:r>
              <a:rPr lang="zh-TW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Susan	</a:t>
            </a:r>
            <a:r>
              <a:rPr lang="zh-TW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think</a:t>
            </a: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altLang="zh-TW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zh-TW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she</a:t>
            </a: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do</a:t>
            </a: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DEF	</a:t>
            </a:r>
            <a:r>
              <a:rPr lang="zh-TW" dirty="0" smtClean="0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rubbish</a:t>
            </a:r>
            <a:r>
              <a:rPr lang="en-US" altLang="zh-TW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zh-TW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homework</a:t>
            </a:r>
            <a:endParaRPr lang="zh-TW" dirty="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‘Susan thinks she does the </a:t>
            </a:r>
            <a:r>
              <a:rPr lang="zh-TW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useless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 homework.’</a:t>
            </a:r>
            <a:br>
              <a:rPr lang="zh-TW" dirty="0">
                <a:latin typeface="Arial"/>
                <a:ea typeface="Arial"/>
                <a:cs typeface="Arial"/>
                <a:sym typeface="Arial"/>
              </a:rPr>
            </a:br>
            <a:endParaRPr lang="zh-TW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 keoi5	gok3dak1	fan6	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ung1fo3	jau5jung6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dirty="0">
                <a:latin typeface="Arial"/>
                <a:ea typeface="Arial"/>
                <a:cs typeface="Arial"/>
                <a:sym typeface="Arial"/>
              </a:rPr>
            </a:br>
            <a:r>
              <a:rPr lang="zh-TW" dirty="0">
                <a:latin typeface="Arial"/>
                <a:ea typeface="Arial"/>
                <a:cs typeface="Arial"/>
                <a:sym typeface="Arial"/>
              </a:rPr>
              <a:t> She	think		DEF	homework	useful</a:t>
            </a: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>
                <a:latin typeface="Arial"/>
                <a:ea typeface="Arial"/>
                <a:cs typeface="Arial"/>
                <a:sym typeface="Arial"/>
              </a:rPr>
              <a:t>‘She thinks the homework is useful.’</a:t>
            </a: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>
                <a:latin typeface="Arial"/>
                <a:ea typeface="Arial"/>
                <a:cs typeface="Arial"/>
                <a:sym typeface="Arial"/>
              </a:rPr>
              <a:t>Meaning: #Susan thinks she does the useless homework. She thinks the homework is useful.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4" name="Shape 20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19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256125" y="197716"/>
            <a:ext cx="8520600" cy="97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5189" y="3445013"/>
            <a:ext cx="7693625" cy="1767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 rotWithShape="1">
          <a:blip r:embed="rId4">
            <a:alphaModFix/>
          </a:blip>
          <a:srcRect b="81701"/>
          <a:stretch/>
        </p:blipFill>
        <p:spPr>
          <a:xfrm>
            <a:off x="725177" y="1645901"/>
            <a:ext cx="7789825" cy="7915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7" name="Shape 77"/>
          <p:cNvCxnSpPr/>
          <p:nvPr/>
        </p:nvCxnSpPr>
        <p:spPr>
          <a:xfrm>
            <a:off x="3306925" y="2205088"/>
            <a:ext cx="566100" cy="0"/>
          </a:xfrm>
          <a:prstGeom prst="straightConnector1">
            <a:avLst/>
          </a:prstGeom>
          <a:noFill/>
          <a:ln w="1143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8" name="Shape 78"/>
          <p:cNvCxnSpPr/>
          <p:nvPr/>
        </p:nvCxnSpPr>
        <p:spPr>
          <a:xfrm>
            <a:off x="4713300" y="3899987"/>
            <a:ext cx="566100" cy="0"/>
          </a:xfrm>
          <a:prstGeom prst="straightConnector1">
            <a:avLst/>
          </a:prstGeom>
          <a:noFill/>
          <a:ln w="1143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2</a:t>
            </a:fld>
            <a:endParaRPr lang="zh-TW"/>
          </a:p>
        </p:txBody>
      </p:sp>
      <p:sp>
        <p:nvSpPr>
          <p:cNvPr id="80" name="Shape 80"/>
          <p:cNvSpPr/>
          <p:nvPr/>
        </p:nvSpPr>
        <p:spPr>
          <a:xfrm>
            <a:off x="815500" y="3959350"/>
            <a:ext cx="2130300" cy="11529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EFEFE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/>
          <p:nvPr/>
        </p:nvSpPr>
        <p:spPr>
          <a:xfrm>
            <a:off x="1223625" y="2405350"/>
            <a:ext cx="7195200" cy="83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zh-TW" i="1">
                <a:latin typeface="Times New Roman"/>
                <a:ea typeface="Times New Roman"/>
                <a:cs typeface="Times New Roman"/>
                <a:sym typeface="Times New Roman"/>
              </a:rPr>
              <a:t>Source: HKGolden.com(2016)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590775" y="5212087"/>
            <a:ext cx="7851300" cy="91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zh-TW" i="1">
                <a:latin typeface="Times New Roman"/>
                <a:ea typeface="Times New Roman"/>
                <a:cs typeface="Times New Roman"/>
                <a:sym typeface="Times New Roman"/>
              </a:rPr>
              <a:t> Source: HKGolden.com(2014)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94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Speaker-orientation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235500" y="1688425"/>
            <a:ext cx="8660400" cy="4857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en-US" altLang="zh-TW" dirty="0" smtClean="0"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altLang="zh-TW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ou1saan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altLang="zh-TW" i="1" dirty="0" smtClean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i="1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zh-TW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ok3dak</a:t>
            </a:r>
            <a:r>
              <a:rPr lang="zh-TW" i="1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altLang="zh-TW" i="1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zh-TW" i="1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k</a:t>
            </a:r>
            <a:r>
              <a:rPr lang="zh-TW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eoi5	zou6	fan6	</a:t>
            </a:r>
            <a:r>
              <a:rPr lang="zh-TW" i="1" dirty="0" smtClean="0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zh-TW" i="1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aap6saap3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	gung1fo3</a:t>
            </a: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Susan	</a:t>
            </a:r>
            <a:r>
              <a:rPr lang="zh-TW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think</a:t>
            </a: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altLang="zh-TW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zh-TW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she</a:t>
            </a: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do</a:t>
            </a: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rubbish</a:t>
            </a: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	homework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dirty="0">
                <a:latin typeface="Arial"/>
                <a:ea typeface="Arial"/>
                <a:cs typeface="Arial"/>
                <a:sym typeface="Arial"/>
              </a:rPr>
            </a:br>
            <a:r>
              <a:rPr lang="en-US" altLang="zh-TW" dirty="0"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altLang="zh-TW" dirty="0" smtClean="0"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‘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Susan thinks she does the </a:t>
            </a:r>
            <a:r>
              <a:rPr lang="zh-TW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useless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 homework.’</a:t>
            </a:r>
            <a:br>
              <a:rPr lang="zh-TW" dirty="0">
                <a:latin typeface="Arial"/>
                <a:ea typeface="Arial"/>
                <a:cs typeface="Arial"/>
                <a:sym typeface="Arial"/>
              </a:rPr>
            </a:br>
            <a:endParaRPr lang="zh-TW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ngo5	gok3dak1	fan6	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ung1fo3	jau5jung6</a:t>
            </a:r>
            <a:br>
              <a:rPr lang="zh-TW" i="1" dirty="0">
                <a:latin typeface="Arial"/>
                <a:ea typeface="Arial"/>
                <a:cs typeface="Arial"/>
                <a:sym typeface="Arial"/>
              </a:rPr>
            </a:br>
            <a:r>
              <a:rPr lang="zh-TW" dirty="0">
                <a:latin typeface="Arial"/>
                <a:ea typeface="Arial"/>
                <a:cs typeface="Arial"/>
                <a:sym typeface="Arial"/>
              </a:rPr>
              <a:t> I		think		DEF	homework	useful</a:t>
            </a:r>
          </a:p>
          <a:p>
            <a:pPr marL="45720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>
                <a:latin typeface="Arial"/>
                <a:ea typeface="Arial"/>
                <a:cs typeface="Arial"/>
                <a:sym typeface="Arial"/>
              </a:rPr>
              <a:t>‘I think the homework is useful.’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>
                <a:latin typeface="Arial"/>
                <a:ea typeface="Arial"/>
                <a:cs typeface="Arial"/>
                <a:sym typeface="Arial"/>
              </a:rPr>
              <a:t>Meaning: Susan thinks she does the useless homework. I think the homework is useful.</a:t>
            </a:r>
          </a:p>
          <a:p>
            <a:pPr lvl="0">
              <a:spcBef>
                <a:spcPts val="0"/>
              </a:spcBef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Shape 211"/>
          <p:cNvSpPr/>
          <p:nvPr/>
        </p:nvSpPr>
        <p:spPr>
          <a:xfrm>
            <a:off x="311700" y="5698550"/>
            <a:ext cx="7162200" cy="5382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zh-TW" sz="240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 Does </a:t>
            </a:r>
            <a:r>
              <a:rPr lang="zh-TW" sz="2400" b="1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</a:t>
            </a:r>
            <a:r>
              <a:rPr lang="zh-TW" sz="240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fit the CI’s property: speaker-orientation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20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215875" y="2192208"/>
            <a:ext cx="4045200" cy="223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/>
              <a:t>Hypothesis </a:t>
            </a:r>
          </a:p>
          <a:p>
            <a:pPr lvl="0" rtl="0">
              <a:spcBef>
                <a:spcPts val="0"/>
              </a:spcBef>
              <a:buNone/>
            </a:pPr>
            <a:r>
              <a:rPr lang="zh-TW"/>
              <a:t>and </a:t>
            </a:r>
          </a:p>
          <a:p>
            <a:pPr lvl="0" rtl="0">
              <a:spcBef>
                <a:spcPts val="0"/>
              </a:spcBef>
              <a:buNone/>
            </a:pPr>
            <a:r>
              <a:rPr lang="zh-TW"/>
              <a:t>Predictions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body" idx="2"/>
          </p:nvPr>
        </p:nvSpPr>
        <p:spPr>
          <a:xfrm>
            <a:off x="4598700" y="965550"/>
            <a:ext cx="4545300" cy="4926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zh-TW" sz="2100" b="1" i="1"/>
              <a:t>Laap6saap3</a:t>
            </a:r>
            <a:r>
              <a:rPr lang="zh-TW" sz="2100" b="1"/>
              <a:t> conveys CI meaning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zh-TW" sz="1900"/>
              <a:t>- Has the 4 properties of CI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zh-TW" sz="1900"/>
              <a:t>- Does not give rise to other meanings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 altLang="zh-TW">
                <a:solidFill>
                  <a:schemeClr val="lt1"/>
                </a:solidFill>
              </a:rPr>
              <a:t>21</a:t>
            </a:fld>
            <a:endParaRPr lang="zh-TW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311700" y="1231234"/>
            <a:ext cx="8520600" cy="4403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zh-TW" sz="2400"/>
              <a:t>Therefore,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zh-TW" sz="2400" i="1">
                <a:solidFill>
                  <a:srgbClr val="FF0000"/>
                </a:solidFill>
              </a:rPr>
              <a:t>Laap6saap3</a:t>
            </a:r>
            <a:r>
              <a:rPr lang="zh-TW" sz="2400"/>
              <a:t> does </a:t>
            </a:r>
            <a:r>
              <a:rPr lang="zh-TW" sz="2400" b="1"/>
              <a:t>NOT</a:t>
            </a:r>
            <a:r>
              <a:rPr lang="zh-TW" sz="2400"/>
              <a:t> convey CI meaning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22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161375" y="1086400"/>
            <a:ext cx="8824500" cy="1256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sz="3400">
                <a:latin typeface="Times New Roman"/>
                <a:ea typeface="Times New Roman"/>
                <a:cs typeface="Times New Roman"/>
                <a:sym typeface="Times New Roman"/>
              </a:rPr>
              <a:t>So what meaning does </a:t>
            </a:r>
            <a:r>
              <a:rPr lang="zh-TW" sz="3400" i="1">
                <a:latin typeface="Times New Roman"/>
                <a:ea typeface="Times New Roman"/>
                <a:cs typeface="Times New Roman"/>
                <a:sym typeface="Times New Roman"/>
              </a:rPr>
              <a:t>laap6saap3</a:t>
            </a:r>
            <a:r>
              <a:rPr lang="zh-TW" sz="3400">
                <a:latin typeface="Times New Roman"/>
                <a:ea typeface="Times New Roman"/>
                <a:cs typeface="Times New Roman"/>
                <a:sym typeface="Times New Roman"/>
              </a:rPr>
              <a:t> give rise to ?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23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233875" y="418492"/>
            <a:ext cx="8520600" cy="97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Outline</a:t>
            </a: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233875" y="1396500"/>
            <a:ext cx="8520600" cy="546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Hypothesis &amp; Predictions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Four properties of CI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zh-TW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Possibilities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Brief summary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Normal at-issue entailment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Multidimensional at-issue entailment 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</a:p>
        </p:txBody>
      </p:sp>
      <p:sp>
        <p:nvSpPr>
          <p:cNvPr id="238" name="Shape 23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24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311700" y="517166"/>
            <a:ext cx="8520600" cy="94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Possibility 1 -- Conversational implicature</a:t>
            </a:r>
          </a:p>
        </p:txBody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374625" y="2186100"/>
            <a:ext cx="8454300" cy="4671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Laap6saap3: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 panose="020B0604020202020204" pitchFamily="34" charset="0"/>
              <a:buChar char="•"/>
            </a:pP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Meaning of ‘useless’ directly comes from the word </a:t>
            </a:r>
            <a:r>
              <a:rPr lang="zh-TW" sz="24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laap6saap3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 panose="020B0604020202020204" pitchFamily="34" charset="0"/>
              <a:buChar char="•"/>
            </a:pP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The context of the sentence makes no effects on the secondary meaning of the sentence: ‘the homework is useless’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 u="sng" dirty="0">
                <a:latin typeface="Arial"/>
                <a:ea typeface="Arial"/>
                <a:cs typeface="Arial"/>
                <a:sym typeface="Arial"/>
              </a:rPr>
              <a:t>Examples</a:t>
            </a:r>
          </a:p>
          <a:p>
            <a:pPr marL="457200" lvl="0" indent="-330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AutoNum type="alphaLcParenR"/>
            </a:pPr>
            <a:r>
              <a:rPr lang="zh-TW" sz="1600" i="1" dirty="0">
                <a:latin typeface="Arial"/>
                <a:ea typeface="Arial"/>
                <a:cs typeface="Arial"/>
                <a:sym typeface="Arial"/>
              </a:rPr>
              <a:t>sou1saan1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sz="1600" i="1" dirty="0">
                <a:latin typeface="Arial"/>
                <a:ea typeface="Arial"/>
                <a:cs typeface="Arial"/>
                <a:sym typeface="Arial"/>
              </a:rPr>
              <a:t>zou2soeng6	zou6	</a:t>
            </a:r>
            <a:r>
              <a:rPr lang="zh-TW" sz="1600" i="1" dirty="0" smtClean="0"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zh-TW" sz="1600" i="1" dirty="0">
                <a:latin typeface="Arial"/>
                <a:ea typeface="Arial"/>
                <a:cs typeface="Arial"/>
                <a:sym typeface="Arial"/>
              </a:rPr>
              <a:t>an6	</a:t>
            </a:r>
            <a:r>
              <a:rPr lang="zh-TW" sz="1600" i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zh-TW" sz="1600" i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aap6saap</a:t>
            </a:r>
            <a:r>
              <a:rPr lang="zh-TW" sz="1600" i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altLang="zh-TW" sz="1600" i="1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sz="1600" i="1" dirty="0" smtClean="0"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zh-TW" sz="1600" i="1" dirty="0">
                <a:latin typeface="Arial"/>
                <a:ea typeface="Arial"/>
                <a:cs typeface="Arial"/>
                <a:sym typeface="Arial"/>
              </a:rPr>
              <a:t>ung1fo3</a:t>
            </a:r>
            <a:br>
              <a:rPr lang="zh-TW" sz="1600" i="1" dirty="0">
                <a:latin typeface="Arial"/>
                <a:ea typeface="Arial"/>
                <a:cs typeface="Arial"/>
                <a:sym typeface="Arial"/>
              </a:rPr>
            </a:b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Susan	</a:t>
            </a:r>
            <a:r>
              <a:rPr lang="zh-TW" sz="1600" dirty="0" smtClean="0">
                <a:latin typeface="Arial"/>
                <a:ea typeface="Arial"/>
                <a:cs typeface="Arial"/>
                <a:sym typeface="Arial"/>
              </a:rPr>
              <a:t>morning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		do	</a:t>
            </a:r>
            <a:r>
              <a:rPr lang="zh-TW" sz="1600" dirty="0" smtClean="0"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sz="16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rubbish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		homework</a:t>
            </a:r>
            <a:br>
              <a:rPr lang="zh-TW" sz="1600" dirty="0">
                <a:latin typeface="Arial"/>
                <a:ea typeface="Arial"/>
                <a:cs typeface="Arial"/>
                <a:sym typeface="Arial"/>
              </a:rPr>
            </a:b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‘Susan does the </a:t>
            </a:r>
            <a:r>
              <a:rPr lang="zh-TW" sz="1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useless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 homework in the morning.’</a:t>
            </a:r>
          </a:p>
          <a:p>
            <a:pPr marL="457200" lvl="0" indent="-330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AutoNum type="alphaLcParenR"/>
            </a:pPr>
            <a:r>
              <a:rPr lang="zh-TW" sz="1600" i="1" dirty="0">
                <a:latin typeface="Arial"/>
                <a:ea typeface="Arial"/>
                <a:cs typeface="Arial"/>
                <a:sym typeface="Arial"/>
              </a:rPr>
              <a:t>sou1saan1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	maan5</a:t>
            </a:r>
            <a:r>
              <a:rPr lang="zh-TW" sz="1600" i="1" dirty="0">
                <a:latin typeface="Arial"/>
                <a:ea typeface="Arial"/>
                <a:cs typeface="Arial"/>
                <a:sym typeface="Arial"/>
              </a:rPr>
              <a:t>soeng6	zou6	</a:t>
            </a:r>
            <a:r>
              <a:rPr lang="zh-TW" sz="1600" i="1" dirty="0" smtClean="0"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zh-TW" sz="1600" i="1" dirty="0">
                <a:latin typeface="Arial"/>
                <a:ea typeface="Arial"/>
                <a:cs typeface="Arial"/>
                <a:sym typeface="Arial"/>
              </a:rPr>
              <a:t>an6	</a:t>
            </a:r>
            <a:r>
              <a:rPr lang="zh-TW" sz="1600" i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zh-TW" sz="1600" i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aap6saap3</a:t>
            </a:r>
            <a:r>
              <a:rPr lang="zh-TW" sz="1600" i="1" dirty="0">
                <a:latin typeface="Arial"/>
                <a:ea typeface="Arial"/>
                <a:cs typeface="Arial"/>
                <a:sym typeface="Arial"/>
              </a:rPr>
              <a:t>	gung1fo3</a:t>
            </a:r>
            <a:br>
              <a:rPr lang="zh-TW" sz="1600" i="1" dirty="0">
                <a:latin typeface="Arial"/>
                <a:ea typeface="Arial"/>
                <a:cs typeface="Arial"/>
                <a:sym typeface="Arial"/>
              </a:rPr>
            </a:b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Susan	</a:t>
            </a:r>
            <a:r>
              <a:rPr lang="zh-TW" sz="1600" dirty="0" smtClean="0">
                <a:latin typeface="Arial"/>
                <a:ea typeface="Arial"/>
                <a:cs typeface="Arial"/>
                <a:sym typeface="Arial"/>
              </a:rPr>
              <a:t>night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zh-TW" sz="1600" dirty="0" smtClean="0">
                <a:latin typeface="Arial"/>
                <a:ea typeface="Arial"/>
                <a:cs typeface="Arial"/>
                <a:sym typeface="Arial"/>
              </a:rPr>
              <a:t>do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sz="1600" dirty="0" smtClean="0"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sz="16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rubbish</a:t>
            </a:r>
            <a:r>
              <a:rPr lang="zh-TW" sz="1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	homework</a:t>
            </a:r>
            <a:br>
              <a:rPr lang="zh-TW" sz="1600" dirty="0">
                <a:latin typeface="Arial"/>
                <a:ea typeface="Arial"/>
                <a:cs typeface="Arial"/>
                <a:sym typeface="Arial"/>
              </a:rPr>
            </a:b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‘Susan does the</a:t>
            </a:r>
            <a:r>
              <a:rPr lang="zh-TW" sz="1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useless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 homework at night.’</a:t>
            </a:r>
          </a:p>
        </p:txBody>
      </p:sp>
      <p:sp>
        <p:nvSpPr>
          <p:cNvPr id="245" name="Shape 245"/>
          <p:cNvSpPr/>
          <p:nvPr/>
        </p:nvSpPr>
        <p:spPr>
          <a:xfrm>
            <a:off x="464475" y="1384175"/>
            <a:ext cx="8274600" cy="6453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Conversational implicature: context-dependent</a:t>
            </a:r>
          </a:p>
        </p:txBody>
      </p:sp>
      <p:sp>
        <p:nvSpPr>
          <p:cNvPr id="246" name="Shape 246"/>
          <p:cNvSpPr txBox="1"/>
          <p:nvPr/>
        </p:nvSpPr>
        <p:spPr>
          <a:xfrm>
            <a:off x="12132275" y="-43600"/>
            <a:ext cx="8369100" cy="97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7" name="Shape 24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25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420900" y="1435975"/>
            <a:ext cx="8368200" cy="5201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Laap6saap3: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The secondary meaning will change if there is a small change in lexicon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 u="sng" dirty="0">
                <a:latin typeface="Arial"/>
                <a:ea typeface="Arial"/>
                <a:cs typeface="Arial"/>
                <a:sym typeface="Arial"/>
              </a:rPr>
              <a:t>Examples</a:t>
            </a: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>
                <a:latin typeface="Arial"/>
                <a:ea typeface="Arial"/>
                <a:cs typeface="Arial"/>
                <a:sym typeface="Arial"/>
              </a:rPr>
              <a:t> (a) 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	sou1saan1</a:t>
            </a:r>
            <a:r>
              <a:rPr lang="zh-TW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zou6	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fan6	</a:t>
            </a:r>
            <a:r>
              <a:rPr lang="zh-TW" i="1" dirty="0" smtClean="0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zh-TW" i="1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aap6saap3</a:t>
            </a:r>
            <a:r>
              <a:rPr lang="zh-TW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gung1fo3</a:t>
            </a:r>
            <a:r>
              <a:rPr lang="zh-TW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Susan</a:t>
            </a: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	do	 </a:t>
            </a:r>
            <a:r>
              <a:rPr lang="zh-TW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rubbish</a:t>
            </a: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	homework</a:t>
            </a:r>
          </a:p>
          <a:p>
            <a:pPr marL="457200" lvl="0" indent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>
                <a:latin typeface="Arial"/>
                <a:ea typeface="Arial"/>
                <a:cs typeface="Arial"/>
                <a:sym typeface="Arial"/>
              </a:rPr>
              <a:t>‘Susan does</a:t>
            </a:r>
            <a:r>
              <a:rPr lang="zh-TW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zh-TW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useless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 homework.’</a:t>
            </a:r>
            <a:br>
              <a:rPr lang="zh-TW" dirty="0">
                <a:latin typeface="Arial"/>
                <a:ea typeface="Arial"/>
                <a:cs typeface="Arial"/>
                <a:sym typeface="Arial"/>
              </a:rPr>
            </a:br>
            <a:endParaRPr lang="zh-TW" dirty="0">
              <a:latin typeface="Arial"/>
              <a:ea typeface="Arial"/>
              <a:cs typeface="Arial"/>
              <a:sym typeface="Arial"/>
            </a:endParaRPr>
          </a:p>
          <a:p>
            <a:pPr marL="8001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LcParenBoth" startAt="2"/>
            </a:pP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ou1saan1</a:t>
            </a:r>
            <a:r>
              <a:rPr lang="zh-TW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zou6	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fan6	</a:t>
            </a:r>
            <a:r>
              <a:rPr lang="zh-TW" i="1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zh-TW" i="1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uk1gaai</a:t>
            </a:r>
            <a:r>
              <a:rPr lang="zh-TW" i="1" dirty="0" smtClean="0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altLang="zh-TW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altLang="zh-TW" i="1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gung1fo3</a:t>
            </a:r>
            <a:endParaRPr lang="en-US" altLang="zh-TW" i="1" dirty="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Susan</a:t>
            </a: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	do	</a:t>
            </a:r>
            <a:r>
              <a:rPr lang="zh-TW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frigging</a:t>
            </a: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homework</a:t>
            </a:r>
            <a:endParaRPr lang="zh-TW" dirty="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4572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>
                <a:latin typeface="Arial"/>
                <a:ea typeface="Arial"/>
                <a:cs typeface="Arial"/>
                <a:sym typeface="Arial"/>
              </a:rPr>
              <a:t>‘Susan does</a:t>
            </a:r>
            <a:r>
              <a:rPr lang="zh-TW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zh-TW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frigging 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homework.’</a:t>
            </a: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200" dirty="0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200" dirty="0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Shape 253"/>
          <p:cNvSpPr/>
          <p:nvPr/>
        </p:nvSpPr>
        <p:spPr>
          <a:xfrm>
            <a:off x="539850" y="441500"/>
            <a:ext cx="7052400" cy="7590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Conversational implicature: non-detachability</a:t>
            </a:r>
          </a:p>
        </p:txBody>
      </p:sp>
      <p:sp>
        <p:nvSpPr>
          <p:cNvPr id="254" name="Shape 25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26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161375" y="1231225"/>
            <a:ext cx="8905200" cy="4403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zh-TW" sz="2400"/>
              <a:t>Therefore,</a:t>
            </a:r>
          </a:p>
          <a:p>
            <a:pPr lvl="0" algn="ctr">
              <a:spcBef>
                <a:spcPts val="0"/>
              </a:spcBef>
              <a:buNone/>
            </a:pPr>
            <a:r>
              <a:rPr lang="zh-TW" sz="2400" i="1">
                <a:solidFill>
                  <a:srgbClr val="FF0000"/>
                </a:solidFill>
              </a:rPr>
              <a:t>Laap6saap3</a:t>
            </a:r>
            <a:r>
              <a:rPr lang="zh-TW" sz="2400"/>
              <a:t> does </a:t>
            </a:r>
            <a:r>
              <a:rPr lang="zh-TW" sz="2400" b="1"/>
              <a:t>NOT</a:t>
            </a:r>
            <a:r>
              <a:rPr lang="zh-TW" sz="2400"/>
              <a:t> give rise to conversational implicature</a:t>
            </a:r>
          </a:p>
        </p:txBody>
      </p:sp>
      <p:sp>
        <p:nvSpPr>
          <p:cNvPr id="260" name="Shape 260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27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188700" y="293242"/>
            <a:ext cx="8520600" cy="94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Possibility 2 -- Presupposition</a:t>
            </a:r>
          </a:p>
        </p:txBody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356900" y="1833974"/>
            <a:ext cx="8475300" cy="4601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sz="24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Laap6saap3: 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Times New Roman"/>
            </a:pP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Meaning is antibackgrounded	</a:t>
            </a:r>
          </a:p>
          <a:p>
            <a:pPr lvl="0">
              <a:spcBef>
                <a:spcPts val="0"/>
              </a:spcBef>
              <a:buNone/>
            </a:pPr>
            <a:r>
              <a:rPr lang="zh-TW" sz="2000" u="sng" dirty="0">
                <a:latin typeface="Arial"/>
                <a:ea typeface="Arial"/>
                <a:cs typeface="Arial"/>
                <a:sym typeface="Arial"/>
              </a:rPr>
              <a:t>Example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Font typeface="Arial"/>
              <a:buAutoNum type="alphaLcParenBoth"/>
            </a:pP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fan6	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ung1fo3	hai6 	</a:t>
            </a:r>
            <a:r>
              <a:rPr lang="zh-TW" i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laap6saap3</a:t>
            </a:r>
          </a:p>
          <a:p>
            <a:pPr lvl="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>
                <a:latin typeface="Arial"/>
                <a:ea typeface="Arial"/>
                <a:cs typeface="Arial"/>
                <a:sym typeface="Arial"/>
              </a:rPr>
              <a:t>DEF	homework	is	</a:t>
            </a:r>
            <a:r>
              <a:rPr lang="zh-TW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rubbish</a:t>
            </a:r>
            <a:endParaRPr lang="zh-TW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>
                <a:latin typeface="Arial"/>
                <a:ea typeface="Arial"/>
                <a:cs typeface="Arial"/>
                <a:sym typeface="Arial"/>
              </a:rPr>
              <a:t>‘The homework is </a:t>
            </a:r>
            <a:r>
              <a:rPr lang="zh-TW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useless.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’</a:t>
            </a:r>
          </a:p>
          <a:p>
            <a:pPr lvl="0" indent="45720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lvl="0" indent="457200" rtl="0">
              <a:spcBef>
                <a:spcPts val="0"/>
              </a:spcBef>
              <a:buNone/>
            </a:pP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#sou1saan1	zou6	fan6	</a:t>
            </a:r>
            <a:r>
              <a:rPr lang="zh-TW" i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zh-TW" i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aap6saap</a:t>
            </a:r>
            <a:r>
              <a:rPr lang="zh-TW" i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altLang="zh-TW" i="1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ung1fo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altLang="zh-TW" i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altLang="zh-TW" i="1" dirty="0">
                <a:latin typeface="Arial"/>
                <a:ea typeface="Arial"/>
                <a:cs typeface="Arial"/>
                <a:sym typeface="Arial"/>
              </a:rPr>
            </a:br>
            <a:r>
              <a:rPr lang="en-US" altLang="zh-TW" i="1" dirty="0" smtClean="0"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Susan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do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rubbish	</a:t>
            </a:r>
            <a:r>
              <a:rPr lang="en-US" altLang="zh-TW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homework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dirty="0">
                <a:latin typeface="Arial"/>
                <a:ea typeface="Arial"/>
                <a:cs typeface="Arial"/>
                <a:sym typeface="Arial"/>
              </a:rPr>
            </a:br>
            <a:r>
              <a:rPr lang="en-US" altLang="zh-TW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altLang="zh-TW" dirty="0" smtClean="0"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‘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Susan does the </a:t>
            </a:r>
            <a:r>
              <a:rPr lang="zh-TW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useless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 homework.’</a:t>
            </a:r>
          </a:p>
          <a:p>
            <a:pPr lvl="0">
              <a:spcBef>
                <a:spcPts val="0"/>
              </a:spcBef>
              <a:buNone/>
            </a:pPr>
            <a:r>
              <a:rPr lang="zh-TW" dirty="0">
                <a:latin typeface="Arial"/>
                <a:ea typeface="Arial"/>
                <a:cs typeface="Arial"/>
                <a:sym typeface="Arial"/>
              </a:rPr>
              <a:t>→ It will sound infelicious since the meaning of useless will be redundant 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i="1" dirty="0">
                <a:latin typeface="Arial"/>
                <a:ea typeface="Arial"/>
                <a:cs typeface="Arial"/>
                <a:sym typeface="Arial"/>
              </a:rPr>
            </a:br>
            <a:r>
              <a:rPr lang="zh-TW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endParaRPr u="sng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Shape 267"/>
          <p:cNvSpPr/>
          <p:nvPr/>
        </p:nvSpPr>
        <p:spPr>
          <a:xfrm>
            <a:off x="356900" y="1062688"/>
            <a:ext cx="8274600" cy="6453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Presupposition: backgrounding</a:t>
            </a:r>
          </a:p>
        </p:txBody>
      </p:sp>
      <p:sp>
        <p:nvSpPr>
          <p:cNvPr id="268" name="Shape 26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28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311700" y="1688424"/>
            <a:ext cx="8520600" cy="482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sz="24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Laap6saap3: </a:t>
            </a:r>
          </a:p>
          <a:p>
            <a:pPr marL="457200" lvl="0" indent="-3683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zh-TW" sz="2200" dirty="0">
                <a:latin typeface="Times New Roman"/>
                <a:ea typeface="Times New Roman"/>
                <a:cs typeface="Times New Roman"/>
                <a:sym typeface="Times New Roman"/>
              </a:rPr>
              <a:t>Independent of truth value</a:t>
            </a:r>
          </a:p>
          <a:p>
            <a:pPr lvl="0">
              <a:spcBef>
                <a:spcPts val="0"/>
              </a:spcBef>
              <a:buNone/>
            </a:pPr>
            <a:r>
              <a:rPr lang="zh-TW" sz="2200" u="sng" dirty="0"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#sou1saan1	zou6	fan6	</a:t>
            </a:r>
            <a:r>
              <a:rPr lang="zh-TW" i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zh-TW" i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aap6saap3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n-US" altLang="zh-TW" i="1" dirty="0" smtClean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ung1fo3</a:t>
            </a:r>
            <a:br>
              <a:rPr lang="zh-TW" i="1" dirty="0">
                <a:latin typeface="Arial"/>
                <a:ea typeface="Arial"/>
                <a:cs typeface="Arial"/>
                <a:sym typeface="Arial"/>
              </a:rPr>
            </a:br>
            <a:r>
              <a:rPr lang="en-US" altLang="zh-TW" i="1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Susan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do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rubbish	</a:t>
            </a:r>
            <a:r>
              <a:rPr lang="en-US" altLang="zh-TW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homework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dirty="0">
                <a:latin typeface="Arial"/>
                <a:ea typeface="Arial"/>
                <a:cs typeface="Arial"/>
                <a:sym typeface="Arial"/>
              </a:rPr>
            </a:br>
            <a:r>
              <a:rPr lang="zh-TW" dirty="0">
                <a:latin typeface="Arial"/>
                <a:ea typeface="Arial"/>
                <a:cs typeface="Arial"/>
                <a:sym typeface="Arial"/>
              </a:rPr>
              <a:t>	‘Susan does the </a:t>
            </a:r>
            <a:r>
              <a:rPr lang="zh-TW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useless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 homework.’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zh-TW" dirty="0">
                <a:latin typeface="Arial"/>
                <a:ea typeface="Arial"/>
                <a:cs typeface="Arial"/>
                <a:sym typeface="Arial"/>
              </a:rPr>
              <a:t>→ Two independent meanings: </a:t>
            </a:r>
            <a:br>
              <a:rPr lang="zh-TW" dirty="0">
                <a:latin typeface="Arial"/>
                <a:ea typeface="Arial"/>
                <a:cs typeface="Arial"/>
                <a:sym typeface="Arial"/>
              </a:rPr>
            </a:br>
            <a:r>
              <a:rPr lang="zh-TW" dirty="0">
                <a:latin typeface="Arial"/>
                <a:ea typeface="Arial"/>
                <a:cs typeface="Arial"/>
                <a:sym typeface="Arial"/>
              </a:rPr>
              <a:t>a) Susan does the homework</a:t>
            </a:r>
            <a:br>
              <a:rPr lang="zh-TW" dirty="0">
                <a:latin typeface="Arial"/>
                <a:ea typeface="Arial"/>
                <a:cs typeface="Arial"/>
                <a:sym typeface="Arial"/>
              </a:rPr>
            </a:br>
            <a:r>
              <a:rPr lang="zh-TW" dirty="0">
                <a:latin typeface="Arial"/>
                <a:ea typeface="Arial"/>
                <a:cs typeface="Arial"/>
                <a:sym typeface="Arial"/>
              </a:rPr>
              <a:t>b) The homework is useless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zh-TW" dirty="0">
                <a:latin typeface="Arial"/>
                <a:ea typeface="Arial"/>
                <a:cs typeface="Arial"/>
                <a:sym typeface="Arial"/>
              </a:rPr>
              <a:t>→ Even if (a) is false, (b) can be true; vice versa</a:t>
            </a:r>
          </a:p>
          <a:p>
            <a:pPr lvl="0" rtl="0">
              <a:spcBef>
                <a:spcPts val="0"/>
              </a:spcBef>
              <a:buNone/>
            </a:pPr>
            <a:endParaRPr sz="22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endParaRPr sz="2400" i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4" name="Shape 274"/>
          <p:cNvSpPr/>
          <p:nvPr/>
        </p:nvSpPr>
        <p:spPr>
          <a:xfrm>
            <a:off x="434700" y="686200"/>
            <a:ext cx="8274600" cy="6453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Presupposition: dependent of truth value</a:t>
            </a:r>
          </a:p>
        </p:txBody>
      </p:sp>
      <p:sp>
        <p:nvSpPr>
          <p:cNvPr id="275" name="Shape 27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29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520600" cy="97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 dirty="0">
                <a:latin typeface="Times New Roman"/>
                <a:ea typeface="Times New Roman"/>
                <a:cs typeface="Times New Roman"/>
                <a:sym typeface="Times New Roman"/>
              </a:rPr>
              <a:t>Outline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228602" y="1066800"/>
            <a:ext cx="8529125" cy="556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zh-TW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Hypothesis &amp; Predictions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Four properties of CI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Possibilities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Brief summary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Normal at-issue entailment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Multidimensional at-issue entailment 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3</a:t>
            </a:fld>
            <a:endParaRPr lang="zh-TW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311700" y="1231234"/>
            <a:ext cx="8520600" cy="4403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zh-TW" sz="2400"/>
              <a:t>Therefore,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zh-TW" sz="2400" i="1">
                <a:solidFill>
                  <a:srgbClr val="FF0000"/>
                </a:solidFill>
              </a:rPr>
              <a:t>Laap6saap3</a:t>
            </a:r>
            <a:r>
              <a:rPr lang="zh-TW" sz="2400"/>
              <a:t> does </a:t>
            </a:r>
            <a:r>
              <a:rPr lang="zh-TW" sz="2400" b="1"/>
              <a:t>NOT</a:t>
            </a:r>
            <a:r>
              <a:rPr lang="zh-TW" sz="2400"/>
              <a:t> give rise to presupposition</a:t>
            </a:r>
          </a:p>
        </p:txBody>
      </p:sp>
      <p:sp>
        <p:nvSpPr>
          <p:cNvPr id="281" name="Shape 28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30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title"/>
          </p:nvPr>
        </p:nvSpPr>
        <p:spPr>
          <a:xfrm>
            <a:off x="407700" y="432442"/>
            <a:ext cx="8520600" cy="94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Possibility 3 -- At-issue entailment</a:t>
            </a:r>
          </a:p>
        </p:txBody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311700" y="1881625"/>
            <a:ext cx="8712600" cy="490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Laap6saap3:</a:t>
            </a:r>
            <a:r>
              <a:rPr lang="zh-TW" sz="2400" i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zh-TW" sz="2200" dirty="0">
                <a:latin typeface="Times New Roman"/>
                <a:ea typeface="Times New Roman"/>
                <a:cs typeface="Times New Roman"/>
                <a:sym typeface="Times New Roman"/>
              </a:rPr>
              <a:t>The secondary meaning can be aroused by the subject of the sentence</a:t>
            </a:r>
          </a:p>
          <a:p>
            <a:pPr lvl="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200" dirty="0">
                <a:latin typeface="Times New Roman"/>
                <a:ea typeface="Times New Roman"/>
                <a:cs typeface="Times New Roman"/>
                <a:sym typeface="Times New Roman"/>
              </a:rPr>
              <a:t>→ ‘Susan’ in the following example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 u="sng" dirty="0">
                <a:latin typeface="Times New Roman"/>
                <a:ea typeface="Times New Roman"/>
                <a:cs typeface="Times New Roman"/>
                <a:sym typeface="Times New Roman"/>
              </a:rPr>
              <a:t>Example</a:t>
            </a:r>
          </a:p>
          <a:p>
            <a:pPr marL="457200" lvl="0" indent="-228600">
              <a:spcBef>
                <a:spcPts val="0"/>
              </a:spcBef>
              <a:spcAft>
                <a:spcPts val="0"/>
              </a:spcAft>
              <a:buFont typeface="Arial"/>
              <a:buAutoNum type="alphaLcParenBoth"/>
            </a:pP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sou1saan1	</a:t>
            </a:r>
            <a:r>
              <a:rPr lang="zh-TW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gok3dak</a:t>
            </a:r>
            <a:r>
              <a:rPr lang="zh-TW" i="1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altLang="zh-TW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altLang="zh-TW" i="1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zh-TW" i="1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k</a:t>
            </a:r>
            <a:r>
              <a:rPr lang="zh-TW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eoi5	zou6	fan</a:t>
            </a:r>
            <a:r>
              <a:rPr lang="zh-TW" i="1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6</a:t>
            </a:r>
            <a:r>
              <a:rPr lang="en-US" altLang="zh-TW" i="1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i="1" dirty="0" smtClean="0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zh-TW" i="1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aap6saa</a:t>
            </a:r>
            <a:r>
              <a:rPr lang="zh-TW" i="1" dirty="0" smtClean="0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p3</a:t>
            </a:r>
            <a:r>
              <a:rPr lang="en-US" altLang="zh-TW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altLang="zh-TW" i="1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ung1fo3</a:t>
            </a:r>
          </a:p>
          <a:p>
            <a:pPr marL="0" lvl="0" indent="45720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Susan	</a:t>
            </a:r>
            <a:r>
              <a:rPr lang="zh-TW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think</a:t>
            </a: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altLang="zh-TW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zh-TW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she</a:t>
            </a: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do</a:t>
            </a: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rubbish</a:t>
            </a: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     </a:t>
            </a:r>
            <a:r>
              <a:rPr lang="en-US" altLang="zh-TW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zh-TW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homework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dirty="0">
                <a:latin typeface="Arial"/>
                <a:ea typeface="Arial"/>
                <a:cs typeface="Arial"/>
                <a:sym typeface="Arial"/>
              </a:rPr>
            </a:br>
            <a:r>
              <a:rPr lang="en-US" altLang="zh-TW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altLang="zh-TW" dirty="0" smtClean="0"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‘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Susan thinks she does the </a:t>
            </a:r>
            <a:r>
              <a:rPr lang="zh-TW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useless 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homework.’</a:t>
            </a:r>
            <a:br>
              <a:rPr lang="zh-TW" dirty="0">
                <a:latin typeface="Arial"/>
                <a:ea typeface="Arial"/>
                <a:cs typeface="Arial"/>
                <a:sym typeface="Arial"/>
              </a:rPr>
            </a:br>
            <a:endParaRPr lang="zh-TW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altLang="zh-TW" dirty="0" smtClean="0"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go5	gok3dak1	fan6	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ung1fo3	jau5jung6</a:t>
            </a:r>
            <a:br>
              <a:rPr lang="zh-TW" i="1" dirty="0">
                <a:latin typeface="Arial"/>
                <a:ea typeface="Arial"/>
                <a:cs typeface="Arial"/>
                <a:sym typeface="Arial"/>
              </a:rPr>
            </a:br>
            <a:r>
              <a:rPr lang="en-US" altLang="zh-TW" i="1" dirty="0" smtClean="0"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I	</a:t>
            </a:r>
            <a:r>
              <a:rPr lang="en-US" altLang="zh-TW" dirty="0" smtClean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think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		DEF	homework	useful</a:t>
            </a:r>
          </a:p>
          <a:p>
            <a:pPr marL="0" lvl="0" indent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>
                <a:latin typeface="Arial"/>
                <a:ea typeface="Arial"/>
                <a:cs typeface="Arial"/>
                <a:sym typeface="Arial"/>
              </a:rPr>
              <a:t>‘I think the homework is useful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.’</a:t>
            </a:r>
            <a:r>
              <a:rPr lang="en-US" altLang="zh-TW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altLang="zh-TW" dirty="0">
                <a:latin typeface="Arial"/>
                <a:ea typeface="Arial"/>
                <a:cs typeface="Arial"/>
                <a:sym typeface="Arial"/>
              </a:rPr>
            </a:br>
            <a:endParaRPr lang="en-US" altLang="zh-TW" dirty="0" smtClean="0">
              <a:latin typeface="Arial"/>
              <a:ea typeface="Arial"/>
              <a:cs typeface="Arial"/>
              <a:sym typeface="Arial"/>
            </a:endParaRPr>
          </a:p>
          <a:p>
            <a:pPr marL="0" lvl="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Meaning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: </a:t>
            </a:r>
            <a:br>
              <a:rPr lang="zh-TW" dirty="0">
                <a:latin typeface="Arial"/>
                <a:ea typeface="Arial"/>
                <a:cs typeface="Arial"/>
                <a:sym typeface="Arial"/>
              </a:rPr>
            </a:br>
            <a:r>
              <a:rPr lang="en-US" altLang="zh-TW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altLang="zh-TW" dirty="0" smtClean="0"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‘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Susan thinks she does the useless homework. I think the homework is useful.’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88" name="Shape 288"/>
          <p:cNvSpPr/>
          <p:nvPr/>
        </p:nvSpPr>
        <p:spPr>
          <a:xfrm>
            <a:off x="407700" y="1184200"/>
            <a:ext cx="8274600" cy="6453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At-issue entailment: not necessarily speaker-oriented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311700" y="1123648"/>
            <a:ext cx="8520600" cy="539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Laap6saap3: 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The meaning of ‘useless’ varied under presupposition plugs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000" u="sng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 u="sng" dirty="0">
                <a:latin typeface="Times New Roman"/>
                <a:ea typeface="Times New Roman"/>
                <a:cs typeface="Times New Roman"/>
                <a:sym typeface="Times New Roman"/>
              </a:rPr>
              <a:t>Examples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ma5lei6	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altLang="zh-TW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altLang="zh-TW" i="1" dirty="0" smtClean="0"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so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u1saan1	zou6	fan6	</a:t>
            </a:r>
            <a:r>
              <a:rPr lang="zh-TW" i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zh-TW" i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aap6saap3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n-US" altLang="zh-TW" i="1" dirty="0" smtClean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ung1fo3</a:t>
            </a:r>
            <a:br>
              <a:rPr lang="zh-TW" i="1" dirty="0">
                <a:latin typeface="Arial"/>
                <a:ea typeface="Arial"/>
                <a:cs typeface="Arial"/>
                <a:sym typeface="Arial"/>
              </a:rPr>
            </a:br>
            <a:r>
              <a:rPr lang="zh-TW" dirty="0">
                <a:latin typeface="Arial"/>
                <a:ea typeface="Arial"/>
                <a:cs typeface="Arial"/>
                <a:sym typeface="Arial"/>
              </a:rPr>
              <a:t>Mary	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altLang="zh-TW" dirty="0" smtClean="0"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Susan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		do	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rubbish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altLang="zh-TW" dirty="0" smtClean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homework</a:t>
            </a:r>
            <a:endParaRPr lang="zh-TW" dirty="0"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>
                <a:latin typeface="Arial"/>
                <a:ea typeface="Arial"/>
                <a:cs typeface="Arial"/>
                <a:sym typeface="Arial"/>
              </a:rPr>
              <a:t>‘Mary: Susan does the </a:t>
            </a:r>
            <a:r>
              <a:rPr lang="zh-TW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useless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 homework.’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sou1saan1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altLang="zh-TW" i="1" dirty="0" smtClean="0"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a5lei6	waa6 </a:t>
            </a:r>
            <a:r>
              <a:rPr lang="en-US" altLang="zh-TW" i="1" dirty="0" smtClean="0"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go5 zou6 </a:t>
            </a:r>
            <a:r>
              <a:rPr lang="en-US" altLang="zh-TW" i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an6  </a:t>
            </a:r>
            <a:r>
              <a:rPr lang="zh-TW" i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laap6saap</a:t>
            </a:r>
            <a:r>
              <a:rPr lang="zh-TW" i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altLang="zh-TW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altLang="zh-TW" i="1" dirty="0" smtClean="0"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ung1fo3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>
                <a:latin typeface="Arial"/>
                <a:ea typeface="Arial"/>
                <a:cs typeface="Arial"/>
                <a:sym typeface="Arial"/>
              </a:rPr>
              <a:t>Susan	  </a:t>
            </a:r>
            <a:r>
              <a:rPr lang="en-US" altLang="zh-TW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altLang="zh-TW" dirty="0" smtClean="0"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Mary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say</a:t>
            </a:r>
            <a:r>
              <a:rPr lang="en-US" altLang="zh-TW" dirty="0" smtClean="0"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	   </a:t>
            </a:r>
            <a:r>
              <a:rPr lang="en-US" altLang="zh-TW" dirty="0" smtClean="0"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do</a:t>
            </a:r>
            <a:r>
              <a:rPr lang="en-US" altLang="zh-TW" dirty="0" smtClean="0"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DEF  </a:t>
            </a:r>
            <a:r>
              <a:rPr lang="zh-TW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rubbish	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altLang="zh-TW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altLang="zh-TW" dirty="0" smtClean="0"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homework</a:t>
            </a:r>
            <a:endParaRPr lang="zh-TW" dirty="0"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>
                <a:latin typeface="Arial"/>
                <a:ea typeface="Arial"/>
                <a:cs typeface="Arial"/>
                <a:sym typeface="Arial"/>
              </a:rPr>
              <a:t>‘Susan: Mary said I do the </a:t>
            </a:r>
            <a:r>
              <a:rPr lang="zh-TW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useless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 homework.’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200" dirty="0">
                <a:latin typeface="Times New Roman"/>
                <a:ea typeface="Times New Roman"/>
                <a:cs typeface="Times New Roman"/>
                <a:sym typeface="Times New Roman"/>
              </a:rPr>
              <a:t>→ The secondary meaning of ‘useless’ is not necessarily conveyed by the speaker, i.e. Susan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2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sz="2400" i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4" name="Shape 294"/>
          <p:cNvSpPr/>
          <p:nvPr/>
        </p:nvSpPr>
        <p:spPr>
          <a:xfrm>
            <a:off x="434700" y="218776"/>
            <a:ext cx="8274600" cy="6453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At-issue entailment: cannot survive presupposition plugs</a:t>
            </a:r>
          </a:p>
        </p:txBody>
      </p:sp>
      <p:sp>
        <p:nvSpPr>
          <p:cNvPr id="295" name="Shape 29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32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311700" y="846150"/>
            <a:ext cx="8520600" cy="5859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2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Laap6saap3</a:t>
            </a:r>
            <a:r>
              <a:rPr lang="zh-TW" sz="2200" i="1" dirty="0"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zh-TW" sz="22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457200" lvl="0" indent="-3683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zh-TW" sz="2200" dirty="0">
                <a:latin typeface="Times New Roman"/>
                <a:ea typeface="Times New Roman"/>
                <a:cs typeface="Times New Roman"/>
                <a:sym typeface="Times New Roman"/>
              </a:rPr>
              <a:t>Can escape from presupposition holes</a:t>
            </a:r>
          </a:p>
          <a:p>
            <a:pPr marL="457200" lvl="0" indent="-3683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zh-TW" sz="2200" dirty="0">
                <a:latin typeface="Times New Roman"/>
                <a:ea typeface="Times New Roman"/>
                <a:cs typeface="Times New Roman"/>
                <a:sym typeface="Times New Roman"/>
              </a:rPr>
              <a:t>Secondary meaning ‘the homework is useless’ can still be maintained 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latin typeface="Arial"/>
              <a:ea typeface="Arial"/>
              <a:cs typeface="Arial"/>
              <a:sym typeface="Arial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(Negation</a:t>
            </a:r>
            <a:r>
              <a:rPr lang="zh-TW" sz="1600" dirty="0" smtClean="0"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en-US" altLang="zh-TW" sz="16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zh-TW" sz="1600" i="1" dirty="0" smtClean="0"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zh-TW" sz="1600" i="1" dirty="0">
                <a:latin typeface="Arial"/>
                <a:ea typeface="Arial"/>
                <a:cs typeface="Arial"/>
                <a:sym typeface="Arial"/>
              </a:rPr>
              <a:t>ou1saan	</a:t>
            </a:r>
            <a:r>
              <a:rPr lang="zh-TW" sz="1600" i="1" dirty="0" smtClean="0"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zh-TW" sz="1600" i="1" dirty="0">
                <a:latin typeface="Arial"/>
                <a:ea typeface="Arial"/>
                <a:cs typeface="Arial"/>
                <a:sym typeface="Arial"/>
              </a:rPr>
              <a:t>g3	</a:t>
            </a:r>
            <a:r>
              <a:rPr lang="zh-TW" sz="1600" i="1" dirty="0" smtClean="0">
                <a:latin typeface="Arial"/>
                <a:ea typeface="Arial"/>
                <a:cs typeface="Arial"/>
                <a:sym typeface="Arial"/>
              </a:rPr>
              <a:t>z</a:t>
            </a:r>
            <a:r>
              <a:rPr lang="zh-TW" sz="1600" i="1" dirty="0">
                <a:latin typeface="Arial"/>
                <a:ea typeface="Arial"/>
                <a:cs typeface="Arial"/>
                <a:sym typeface="Arial"/>
              </a:rPr>
              <a:t>ou6	</a:t>
            </a:r>
            <a:r>
              <a:rPr lang="zh-TW" sz="1600" i="1" dirty="0" smtClean="0"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zh-TW" sz="1600" i="1" dirty="0">
                <a:latin typeface="Arial"/>
                <a:ea typeface="Arial"/>
                <a:cs typeface="Arial"/>
                <a:sym typeface="Arial"/>
              </a:rPr>
              <a:t>an6	</a:t>
            </a:r>
            <a:r>
              <a:rPr lang="zh-TW" sz="1600" i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zh-TW" sz="1600" i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aap6saap3</a:t>
            </a:r>
            <a:r>
              <a:rPr lang="zh-TW" sz="1600" i="1" dirty="0">
                <a:latin typeface="Arial"/>
                <a:ea typeface="Arial"/>
                <a:cs typeface="Arial"/>
                <a:sym typeface="Arial"/>
              </a:rPr>
              <a:t>	gung1fo3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altLang="zh-TW" sz="16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zh-TW" sz="1600" dirty="0" smtClean="0">
                <a:latin typeface="Arial"/>
                <a:ea typeface="Arial"/>
                <a:cs typeface="Arial"/>
                <a:sym typeface="Arial"/>
              </a:rPr>
              <a:t> Susan 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		not 	</a:t>
            </a:r>
            <a:r>
              <a:rPr lang="zh-TW" sz="1600" dirty="0" smtClean="0">
                <a:latin typeface="Arial"/>
                <a:ea typeface="Arial"/>
                <a:cs typeface="Arial"/>
                <a:sym typeface="Arial"/>
              </a:rPr>
              <a:t>do  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sz="1600" dirty="0" smtClean="0"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sz="16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rubbish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		homework</a:t>
            </a:r>
            <a:br>
              <a:rPr lang="zh-TW" sz="1600" dirty="0">
                <a:latin typeface="Arial"/>
                <a:ea typeface="Arial"/>
                <a:cs typeface="Arial"/>
                <a:sym typeface="Arial"/>
              </a:rPr>
            </a:b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altLang="zh-TW" sz="16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zh-TW" sz="1600" dirty="0" smtClean="0">
                <a:latin typeface="Arial"/>
                <a:ea typeface="Arial"/>
                <a:cs typeface="Arial"/>
                <a:sym typeface="Arial"/>
              </a:rPr>
              <a:t>‘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Susan does not do the </a:t>
            </a:r>
            <a:r>
              <a:rPr lang="zh-TW" sz="1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useless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 homework.’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latin typeface="Arial"/>
              <a:ea typeface="Arial"/>
              <a:cs typeface="Arial"/>
              <a:sym typeface="Arial"/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(Question</a:t>
            </a:r>
            <a:r>
              <a:rPr lang="zh-TW" sz="1600" dirty="0" smtClean="0"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en-US" altLang="zh-TW" sz="16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zh-TW" sz="1600" i="1" dirty="0" smtClean="0"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zh-TW" sz="1600" i="1" dirty="0">
                <a:latin typeface="Arial"/>
                <a:ea typeface="Arial"/>
                <a:cs typeface="Arial"/>
                <a:sym typeface="Arial"/>
              </a:rPr>
              <a:t>ou1saan1	zou6      fan6	</a:t>
            </a:r>
            <a:r>
              <a:rPr lang="zh-TW" sz="1600" i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zh-TW" sz="1600" i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aap6saap3</a:t>
            </a:r>
            <a:r>
              <a:rPr lang="zh-TW" sz="1600" i="1" dirty="0">
                <a:latin typeface="Arial"/>
                <a:ea typeface="Arial"/>
                <a:cs typeface="Arial"/>
                <a:sym typeface="Arial"/>
              </a:rPr>
              <a:t>	gung1fo</a:t>
            </a:r>
            <a:r>
              <a:rPr lang="zh-TW" sz="1600" i="1" dirty="0" smtClean="0">
                <a:latin typeface="Arial"/>
                <a:ea typeface="Arial"/>
                <a:cs typeface="Arial"/>
                <a:sym typeface="Arial"/>
              </a:rPr>
              <a:t>3</a:t>
            </a:r>
            <a:endParaRPr lang="en-US" altLang="zh-TW" sz="1600" i="1" dirty="0" smtClean="0">
              <a:latin typeface="Arial"/>
              <a:ea typeface="Arial"/>
              <a:cs typeface="Arial"/>
              <a:sym typeface="Arial"/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1600" i="1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sz="1600" dirty="0" smtClean="0">
                <a:latin typeface="Arial"/>
                <a:ea typeface="Arial"/>
                <a:cs typeface="Arial"/>
                <a:sym typeface="Arial"/>
              </a:rPr>
              <a:t>Susan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		do          DEF	</a:t>
            </a:r>
            <a:r>
              <a:rPr lang="zh-TW" sz="16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rubbish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en-US" altLang="zh-TW" sz="1600" dirty="0" smtClean="0">
                <a:latin typeface="Arial"/>
                <a:ea typeface="Arial"/>
                <a:cs typeface="Arial"/>
                <a:sym typeface="Arial"/>
              </a:rPr>
              <a:t>homework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sz="1600" dirty="0" smtClean="0">
                <a:latin typeface="Arial"/>
                <a:ea typeface="Arial"/>
                <a:cs typeface="Arial"/>
                <a:sym typeface="Arial"/>
              </a:rPr>
              <a:t>‘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Does Susan do the </a:t>
            </a:r>
            <a:r>
              <a:rPr lang="zh-TW" sz="1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useless 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homework?’</a:t>
            </a:r>
          </a:p>
          <a:p>
            <a:pPr marL="914400" lvl="0" indent="4572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(Modalization</a:t>
            </a:r>
            <a:r>
              <a:rPr lang="zh-TW" sz="1600" dirty="0" smtClean="0"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en-US" altLang="zh-TW" sz="16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zh-TW" sz="1600" i="1" dirty="0" smtClean="0"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zh-TW" sz="1600" i="1" dirty="0">
                <a:latin typeface="Arial"/>
                <a:ea typeface="Arial"/>
                <a:cs typeface="Arial"/>
                <a:sym typeface="Arial"/>
              </a:rPr>
              <a:t>ou1saan1	ho2nang</a:t>
            </a:r>
            <a:r>
              <a:rPr lang="zh-TW" sz="1600" i="1" dirty="0" smtClean="0"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-US" altLang="zh-TW" sz="1600" i="1" dirty="0" smtClean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sz="1600" i="1" dirty="0" smtClean="0">
                <a:latin typeface="Arial"/>
                <a:ea typeface="Arial"/>
                <a:cs typeface="Arial"/>
                <a:sym typeface="Arial"/>
              </a:rPr>
              <a:t>z</a:t>
            </a:r>
            <a:r>
              <a:rPr lang="zh-TW" sz="1600" i="1" dirty="0">
                <a:latin typeface="Arial"/>
                <a:ea typeface="Arial"/>
                <a:cs typeface="Arial"/>
                <a:sym typeface="Arial"/>
              </a:rPr>
              <a:t>ou6      fan6	</a:t>
            </a:r>
            <a:r>
              <a:rPr lang="zh-TW" sz="1600" i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laap6saap3</a:t>
            </a:r>
            <a:r>
              <a:rPr lang="zh-TW" sz="1600" i="1" dirty="0">
                <a:latin typeface="Arial"/>
                <a:ea typeface="Arial"/>
                <a:cs typeface="Arial"/>
                <a:sym typeface="Arial"/>
              </a:rPr>
              <a:t>	gung1fo3</a:t>
            </a:r>
          </a:p>
          <a:p>
            <a:pPr marL="914400" lvl="0" indent="4572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 Susan	</a:t>
            </a:r>
            <a:r>
              <a:rPr lang="zh-TW" sz="1600" dirty="0" smtClean="0">
                <a:latin typeface="Arial"/>
                <a:ea typeface="Arial"/>
                <a:cs typeface="Arial"/>
                <a:sym typeface="Arial"/>
              </a:rPr>
              <a:t>might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sz="1600" dirty="0" smtClean="0">
                <a:latin typeface="Arial"/>
                <a:ea typeface="Arial"/>
                <a:cs typeface="Arial"/>
                <a:sym typeface="Arial"/>
              </a:rPr>
              <a:t>do          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DEF	</a:t>
            </a:r>
            <a:r>
              <a:rPr lang="zh-TW" sz="1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rubbish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		homework</a:t>
            </a:r>
          </a:p>
          <a:p>
            <a:pPr lvl="0" indent="4572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en-US" altLang="zh-TW" sz="16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altLang="zh-TW" sz="1600" dirty="0" smtClean="0"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zh-TW" sz="1600" dirty="0" smtClean="0">
                <a:latin typeface="Arial"/>
                <a:ea typeface="Arial"/>
                <a:cs typeface="Arial"/>
                <a:sym typeface="Arial"/>
              </a:rPr>
              <a:t>‘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Susan might do the </a:t>
            </a:r>
            <a:r>
              <a:rPr lang="zh-TW" sz="1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useless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 homework.’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latin typeface="Arial"/>
              <a:ea typeface="Arial"/>
              <a:cs typeface="Arial"/>
              <a:sym typeface="Arial"/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(Conditionalization)</a:t>
            </a:r>
          </a:p>
          <a:p>
            <a:pPr marL="0" lvl="0" indent="4572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 i="1" dirty="0">
                <a:latin typeface="Arial"/>
                <a:ea typeface="Arial"/>
                <a:cs typeface="Arial"/>
                <a:sym typeface="Arial"/>
              </a:rPr>
              <a:t>yu4guo2	</a:t>
            </a:r>
            <a:r>
              <a:rPr lang="zh-TW" sz="1600" i="1" dirty="0" smtClean="0"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zh-TW" sz="1600" i="1" dirty="0">
                <a:latin typeface="Arial"/>
                <a:ea typeface="Arial"/>
                <a:cs typeface="Arial"/>
                <a:sym typeface="Arial"/>
              </a:rPr>
              <a:t>ou1saan</a:t>
            </a:r>
            <a:r>
              <a:rPr lang="zh-TW" sz="1600" i="1" dirty="0" smtClean="0"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altLang="zh-TW" sz="1600" i="1" dirty="0" smtClean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sz="1600" i="1" dirty="0" smtClean="0">
                <a:latin typeface="Arial"/>
                <a:ea typeface="Arial"/>
                <a:cs typeface="Arial"/>
                <a:sym typeface="Arial"/>
              </a:rPr>
              <a:t>z</a:t>
            </a:r>
            <a:r>
              <a:rPr lang="zh-TW" sz="1600" i="1" dirty="0">
                <a:latin typeface="Arial"/>
                <a:ea typeface="Arial"/>
                <a:cs typeface="Arial"/>
                <a:sym typeface="Arial"/>
              </a:rPr>
              <a:t>ou6	</a:t>
            </a:r>
            <a:r>
              <a:rPr lang="zh-TW" sz="1600" i="1" dirty="0" smtClean="0"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zh-TW" sz="1600" i="1" dirty="0">
                <a:latin typeface="Arial"/>
                <a:ea typeface="Arial"/>
                <a:cs typeface="Arial"/>
                <a:sym typeface="Arial"/>
              </a:rPr>
              <a:t>an6	</a:t>
            </a:r>
            <a:r>
              <a:rPr lang="zh-TW" sz="1600" i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zh-TW" sz="1600" i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aap6saap</a:t>
            </a:r>
            <a:r>
              <a:rPr lang="zh-TW" sz="1600" i="1" dirty="0">
                <a:latin typeface="Arial"/>
                <a:ea typeface="Arial"/>
                <a:cs typeface="Arial"/>
                <a:sym typeface="Arial"/>
              </a:rPr>
              <a:t>	gung1fo3</a:t>
            </a:r>
          </a:p>
          <a:p>
            <a:pPr lvl="0" indent="4572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If		</a:t>
            </a:r>
            <a:r>
              <a:rPr lang="zh-TW" sz="1600" dirty="0" smtClean="0">
                <a:latin typeface="Arial"/>
                <a:ea typeface="Arial"/>
                <a:cs typeface="Arial"/>
                <a:sym typeface="Arial"/>
              </a:rPr>
              <a:t>Susan 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		do	</a:t>
            </a:r>
            <a:r>
              <a:rPr lang="zh-TW" sz="1600" dirty="0" smtClean="0"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sz="16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rubbish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		homework,</a:t>
            </a:r>
            <a:br>
              <a:rPr lang="zh-TW" sz="1600" dirty="0">
                <a:latin typeface="Arial"/>
                <a:ea typeface="Arial"/>
                <a:cs typeface="Arial"/>
                <a:sym typeface="Arial"/>
              </a:rPr>
            </a:br>
            <a:r>
              <a:rPr lang="en-US" altLang="zh-TW" sz="1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altLang="zh-TW" sz="1600" i="1" dirty="0" smtClean="0"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zh-TW" sz="1600" i="1" dirty="0" smtClean="0">
                <a:latin typeface="Arial"/>
                <a:ea typeface="Arial"/>
                <a:cs typeface="Arial"/>
                <a:sym typeface="Arial"/>
              </a:rPr>
              <a:t>k</a:t>
            </a:r>
            <a:r>
              <a:rPr lang="zh-TW" sz="1600" i="1" dirty="0">
                <a:latin typeface="Arial"/>
                <a:ea typeface="Arial"/>
                <a:cs typeface="Arial"/>
                <a:sym typeface="Arial"/>
              </a:rPr>
              <a:t>ui5	</a:t>
            </a:r>
            <a:r>
              <a:rPr lang="en-US" altLang="zh-TW" sz="1600" i="1" dirty="0" smtClean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sz="1600" i="1" dirty="0" smtClean="0">
                <a:latin typeface="Arial"/>
                <a:ea typeface="Arial"/>
                <a:cs typeface="Arial"/>
                <a:sym typeface="Arial"/>
              </a:rPr>
              <a:t>w</a:t>
            </a:r>
            <a:r>
              <a:rPr lang="zh-TW" sz="1600" i="1" dirty="0">
                <a:latin typeface="Arial"/>
                <a:ea typeface="Arial"/>
                <a:cs typeface="Arial"/>
                <a:sym typeface="Arial"/>
              </a:rPr>
              <a:t>ui5	</a:t>
            </a:r>
            <a:r>
              <a:rPr lang="zh-TW" sz="1600" i="1" dirty="0" smtClean="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zh-TW" sz="1600" i="1" dirty="0">
                <a:latin typeface="Arial"/>
                <a:ea typeface="Arial"/>
                <a:cs typeface="Arial"/>
                <a:sym typeface="Arial"/>
              </a:rPr>
              <a:t>ong6fai3		si4gan3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	</a:t>
            </a:r>
          </a:p>
          <a:p>
            <a:pPr lvl="0" indent="4572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 she	</a:t>
            </a:r>
            <a:r>
              <a:rPr lang="en-US" altLang="zh-TW" sz="1600" dirty="0" smtClean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sz="1600" dirty="0" smtClean="0">
                <a:latin typeface="Arial"/>
                <a:ea typeface="Arial"/>
                <a:cs typeface="Arial"/>
                <a:sym typeface="Arial"/>
              </a:rPr>
              <a:t>will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sz="1600" dirty="0" smtClean="0">
                <a:latin typeface="Arial"/>
                <a:ea typeface="Arial"/>
                <a:cs typeface="Arial"/>
                <a:sym typeface="Arial"/>
              </a:rPr>
              <a:t>waste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en-US" altLang="zh-TW" sz="1600" dirty="0" smtClean="0">
                <a:latin typeface="Arial"/>
                <a:ea typeface="Arial"/>
                <a:cs typeface="Arial"/>
                <a:sym typeface="Arial"/>
              </a:rPr>
              <a:t>time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	 </a:t>
            </a:r>
            <a:endParaRPr lang="en-US" altLang="zh-TW" sz="1600" dirty="0" smtClean="0">
              <a:latin typeface="Arial"/>
              <a:ea typeface="Arial"/>
              <a:cs typeface="Arial"/>
              <a:sym typeface="Arial"/>
            </a:endParaRPr>
          </a:p>
          <a:p>
            <a:pPr lvl="0" indent="4572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 dirty="0" smtClean="0">
                <a:latin typeface="Arial"/>
                <a:ea typeface="Arial"/>
                <a:cs typeface="Arial"/>
                <a:sym typeface="Arial"/>
              </a:rPr>
              <a:t>‘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If Susan does the </a:t>
            </a:r>
            <a:r>
              <a:rPr lang="zh-TW" sz="1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useless</a:t>
            </a:r>
            <a:r>
              <a:rPr lang="zh-TW" sz="1600" dirty="0">
                <a:latin typeface="Arial"/>
                <a:ea typeface="Arial"/>
                <a:cs typeface="Arial"/>
                <a:sym typeface="Arial"/>
              </a:rPr>
              <a:t> homework, she will waste time.’</a:t>
            </a:r>
          </a:p>
        </p:txBody>
      </p:sp>
      <p:sp>
        <p:nvSpPr>
          <p:cNvPr id="301" name="Shape 301"/>
          <p:cNvSpPr/>
          <p:nvPr/>
        </p:nvSpPr>
        <p:spPr>
          <a:xfrm>
            <a:off x="434700" y="234925"/>
            <a:ext cx="8274600" cy="6453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At-issue entailment: cannot survive presupposition holes</a:t>
            </a:r>
          </a:p>
        </p:txBody>
      </p:sp>
      <p:sp>
        <p:nvSpPr>
          <p:cNvPr id="302" name="Shape 30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33</a:t>
            </a:fld>
            <a:endParaRPr 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title"/>
          </p:nvPr>
        </p:nvSpPr>
        <p:spPr>
          <a:xfrm>
            <a:off x="233875" y="418492"/>
            <a:ext cx="8520600" cy="97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Outline</a:t>
            </a:r>
          </a:p>
        </p:txBody>
      </p:sp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233875" y="1396500"/>
            <a:ext cx="8520600" cy="546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Hypothesis &amp; Predictions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Four properties of CI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b="1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Possibilities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zh-TW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Brief summary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Normal at-issue entailment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Multidimensional at-issue entailment 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</a:p>
        </p:txBody>
      </p:sp>
      <p:sp>
        <p:nvSpPr>
          <p:cNvPr id="309" name="Shape 30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34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94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Brief Summary</a:t>
            </a:r>
          </a:p>
        </p:txBody>
      </p:sp>
      <p:pic>
        <p:nvPicPr>
          <p:cNvPr id="315" name="Shape 3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2776" y="1536574"/>
            <a:ext cx="7278449" cy="433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16" name="Shape 316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35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1" name="Shape 3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2776" y="1536574"/>
            <a:ext cx="7278449" cy="433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22" name="Shape 322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94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Brief Summary</a:t>
            </a:r>
          </a:p>
        </p:txBody>
      </p:sp>
      <p:sp>
        <p:nvSpPr>
          <p:cNvPr id="323" name="Shape 323"/>
          <p:cNvSpPr/>
          <p:nvPr/>
        </p:nvSpPr>
        <p:spPr>
          <a:xfrm>
            <a:off x="1043250" y="4293025"/>
            <a:ext cx="7057500" cy="13971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4" name="Shape 32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36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title"/>
          </p:nvPr>
        </p:nvSpPr>
        <p:spPr>
          <a:xfrm>
            <a:off x="233875" y="418492"/>
            <a:ext cx="8520600" cy="97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Outline</a:t>
            </a:r>
          </a:p>
        </p:txBody>
      </p:sp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233875" y="1396500"/>
            <a:ext cx="8520600" cy="546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Hypothesis &amp; Predictions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Four properties of CI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Possibilities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Brief summary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zh-TW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Normal at-issue entailment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Multidimensional at-issue entailment 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</a:p>
        </p:txBody>
      </p:sp>
      <p:sp>
        <p:nvSpPr>
          <p:cNvPr id="331" name="Shape 33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37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94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Normal at-issue entailment</a:t>
            </a:r>
          </a:p>
        </p:txBody>
      </p:sp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0" y="1536574"/>
            <a:ext cx="8520600" cy="4780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Font typeface="Times New Roman"/>
            </a:pP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Trapped under presupposition holes </a:t>
            </a:r>
            <a:b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→ Normal at-issue meanings are not independent </a:t>
            </a:r>
            <a:b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→ Uni-dimensional </a:t>
            </a:r>
          </a:p>
          <a:p>
            <a:pPr lvl="0" rtl="0">
              <a:spcBef>
                <a:spcPts val="0"/>
              </a:spcBef>
              <a:buNone/>
            </a:pPr>
            <a:r>
              <a:rPr lang="zh-TW" u="sng" dirty="0">
                <a:latin typeface="Arial"/>
                <a:ea typeface="Arial"/>
                <a:cs typeface="Arial"/>
                <a:sym typeface="Arial"/>
              </a:rPr>
              <a:t>Example</a:t>
            </a:r>
            <a:br>
              <a:rPr lang="zh-TW" u="sng" dirty="0">
                <a:latin typeface="Arial"/>
                <a:ea typeface="Arial"/>
                <a:cs typeface="Arial"/>
                <a:sym typeface="Arial"/>
              </a:rPr>
            </a:br>
            <a:r>
              <a:rPr lang="zh-TW" dirty="0">
                <a:latin typeface="Arial"/>
                <a:ea typeface="Arial"/>
                <a:cs typeface="Arial"/>
                <a:sym typeface="Arial"/>
              </a:rPr>
              <a:t>a)	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sou1saan1	tai2zo2		tou3	</a:t>
            </a:r>
            <a:r>
              <a:rPr lang="zh-TW" i="1" dirty="0" smtClean="0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zh-TW" i="1" dirty="0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ai1fong1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	din6jing2</a:t>
            </a:r>
            <a:br>
              <a:rPr lang="zh-TW" i="1" dirty="0">
                <a:latin typeface="Arial"/>
                <a:ea typeface="Arial"/>
                <a:cs typeface="Arial"/>
                <a:sym typeface="Arial"/>
              </a:rPr>
            </a:b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Susan		watch.PAST	QUAN	</a:t>
            </a:r>
            <a:r>
              <a:rPr lang="zh-TW" dirty="0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western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		movie</a:t>
            </a:r>
            <a:br>
              <a:rPr lang="zh-TW" dirty="0">
                <a:latin typeface="Arial"/>
                <a:ea typeface="Arial"/>
                <a:cs typeface="Arial"/>
                <a:sym typeface="Arial"/>
              </a:rPr>
            </a:br>
            <a:r>
              <a:rPr lang="zh-TW" dirty="0">
                <a:latin typeface="Arial"/>
                <a:ea typeface="Arial"/>
                <a:cs typeface="Arial"/>
                <a:sym typeface="Arial"/>
              </a:rPr>
              <a:t>	‘Susan watched a </a:t>
            </a:r>
            <a:r>
              <a:rPr lang="zh-TW" dirty="0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western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 movie.’</a:t>
            </a:r>
          </a:p>
          <a:p>
            <a:pPr lvl="0">
              <a:spcBef>
                <a:spcPts val="0"/>
              </a:spcBef>
              <a:buNone/>
            </a:pPr>
            <a:r>
              <a:rPr lang="zh-TW" dirty="0">
                <a:latin typeface="Arial"/>
                <a:ea typeface="Arial"/>
                <a:cs typeface="Arial"/>
                <a:sym typeface="Arial"/>
              </a:rPr>
              <a:t>b)	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sou1saan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altLang="zh-TW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altLang="zh-TW" i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o2nang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-US" altLang="zh-TW" i="1" dirty="0" smtClean="0"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ai2zo2	</a:t>
            </a:r>
            <a:r>
              <a:rPr lang="en-US" altLang="zh-TW" i="1" dirty="0" smtClean="0"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ou3	</a:t>
            </a:r>
            <a:r>
              <a:rPr lang="en-US" altLang="zh-TW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altLang="zh-TW" i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zh-TW" i="1" dirty="0" smtClean="0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zh-TW" i="1" dirty="0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ai1fong</a:t>
            </a:r>
            <a:r>
              <a:rPr lang="zh-TW" i="1" dirty="0" smtClean="0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altLang="zh-TW" i="1" dirty="0" smtClean="0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i="1" dirty="0" smtClean="0"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in6jing2</a:t>
            </a:r>
            <a:br>
              <a:rPr lang="zh-TW" i="1" dirty="0">
                <a:latin typeface="Arial"/>
                <a:ea typeface="Arial"/>
                <a:cs typeface="Arial"/>
                <a:sym typeface="Arial"/>
              </a:rPr>
            </a:b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Susan	</a:t>
            </a:r>
            <a:r>
              <a:rPr lang="en-US" altLang="zh-TW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altLang="zh-TW" dirty="0" smtClean="0"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might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altLang="zh-TW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altLang="zh-TW" dirty="0" smtClean="0"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watch.PAST</a:t>
            </a:r>
            <a:r>
              <a:rPr lang="en-US" altLang="zh-TW" dirty="0" smtClean="0"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QUAN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altLang="zh-TW" dirty="0" smtClean="0"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zh-TW" dirty="0" smtClean="0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western</a:t>
            </a:r>
            <a:r>
              <a:rPr lang="en-US" altLang="zh-TW" dirty="0" smtClean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movie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dirty="0">
                <a:latin typeface="Arial"/>
                <a:ea typeface="Arial"/>
                <a:cs typeface="Arial"/>
                <a:sym typeface="Arial"/>
              </a:rPr>
            </a:br>
            <a:r>
              <a:rPr lang="zh-TW" dirty="0">
                <a:latin typeface="Arial"/>
                <a:ea typeface="Arial"/>
                <a:cs typeface="Arial"/>
                <a:sym typeface="Arial"/>
              </a:rPr>
              <a:t>	‘Susan might watch a </a:t>
            </a:r>
            <a:r>
              <a:rPr lang="zh-TW" dirty="0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western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 movie.’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zh-TW" dirty="0">
                <a:latin typeface="Arial"/>
                <a:ea typeface="Arial"/>
                <a:cs typeface="Arial"/>
                <a:sym typeface="Arial"/>
              </a:rPr>
              <a:t>There is no secondary meaning arisen from the at-issue adjective ‘</a:t>
            </a:r>
            <a:r>
              <a:rPr lang="zh-TW" dirty="0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western’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dirty="0">
                <a:latin typeface="Arial"/>
                <a:ea typeface="Arial"/>
                <a:cs typeface="Arial"/>
                <a:sym typeface="Arial"/>
              </a:rPr>
            </a:br>
            <a:r>
              <a:rPr lang="zh-TW" dirty="0">
                <a:latin typeface="Arial"/>
                <a:ea typeface="Arial"/>
                <a:cs typeface="Arial"/>
                <a:sym typeface="Arial"/>
              </a:rPr>
              <a:t>→ Does not escape presupposition holes</a:t>
            </a:r>
          </a:p>
        </p:txBody>
      </p:sp>
      <p:sp>
        <p:nvSpPr>
          <p:cNvPr id="338" name="Shape 33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38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94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311700" y="1745434"/>
            <a:ext cx="8520600" cy="4403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5" name="Shape 34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39</a:t>
            </a:fld>
            <a:endParaRPr lang="zh-TW"/>
          </a:p>
        </p:txBody>
      </p:sp>
      <p:sp>
        <p:nvSpPr>
          <p:cNvPr id="346" name="Shape 346"/>
          <p:cNvSpPr/>
          <p:nvPr/>
        </p:nvSpPr>
        <p:spPr>
          <a:xfrm>
            <a:off x="847650" y="2182050"/>
            <a:ext cx="7448700" cy="24939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zh-TW" sz="3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propose: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zh-TW" sz="3000" i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laap6saap3</a:t>
            </a:r>
            <a:r>
              <a:rPr lang="zh-TW" sz="3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may give rise to special at-issue meaning in the sense of </a:t>
            </a:r>
            <a:r>
              <a:rPr lang="zh-TW" sz="300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multi-dimensionality</a:t>
            </a:r>
            <a:r>
              <a:rPr lang="zh-TW" sz="3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520600" cy="94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Hypothesis &amp; Predictions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04800" y="1219200"/>
            <a:ext cx="8520600" cy="5265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lnSpc>
                <a:spcPct val="100000"/>
              </a:lnSpc>
              <a:spcBef>
                <a:spcPts val="0"/>
              </a:spcBef>
              <a:buSzPct val="100000"/>
              <a:buFont typeface="Times New Roman"/>
              <a:buChar char="●"/>
            </a:pPr>
            <a:r>
              <a:rPr lang="zh-TW" sz="2200" dirty="0">
                <a:latin typeface="Times New Roman"/>
                <a:ea typeface="Times New Roman"/>
                <a:cs typeface="Times New Roman"/>
                <a:sym typeface="Times New Roman"/>
              </a:rPr>
              <a:t>Hypothesis: </a:t>
            </a:r>
            <a:r>
              <a:rPr lang="zh-TW" sz="2200" b="1" i="1" dirty="0">
                <a:latin typeface="Times New Roman"/>
                <a:ea typeface="Times New Roman"/>
                <a:cs typeface="Times New Roman"/>
                <a:sym typeface="Times New Roman"/>
              </a:rPr>
              <a:t>laap6saap3 </a:t>
            </a:r>
            <a:r>
              <a:rPr lang="zh-TW" sz="2200" b="1" dirty="0">
                <a:latin typeface="Times New Roman"/>
                <a:ea typeface="Times New Roman"/>
                <a:cs typeface="Times New Roman"/>
                <a:sym typeface="Times New Roman"/>
              </a:rPr>
              <a:t>conveys CI meaning</a:t>
            </a:r>
          </a:p>
          <a:p>
            <a:pPr marL="457200" lvl="0" indent="-368300" rtl="0">
              <a:lnSpc>
                <a:spcPct val="100000"/>
              </a:lnSpc>
              <a:spcBef>
                <a:spcPts val="0"/>
              </a:spcBef>
              <a:buSzPct val="100000"/>
              <a:buFont typeface="Times New Roman"/>
              <a:buChar char="●"/>
            </a:pPr>
            <a:r>
              <a:rPr lang="zh-TW" sz="2200" dirty="0">
                <a:latin typeface="Times New Roman"/>
                <a:ea typeface="Times New Roman"/>
                <a:cs typeface="Times New Roman"/>
                <a:sym typeface="Times New Roman"/>
              </a:rPr>
              <a:t>Predictions: </a:t>
            </a:r>
            <a:br>
              <a:rPr lang="zh-TW" sz="2200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zh-TW" sz="2200" dirty="0">
                <a:latin typeface="Times New Roman"/>
                <a:ea typeface="Times New Roman"/>
                <a:cs typeface="Times New Roman"/>
                <a:sym typeface="Times New Roman"/>
              </a:rPr>
              <a:t>1. </a:t>
            </a:r>
            <a:r>
              <a:rPr lang="zh-TW" sz="2200" i="1" dirty="0">
                <a:latin typeface="Times New Roman"/>
                <a:ea typeface="Times New Roman"/>
                <a:cs typeface="Times New Roman"/>
                <a:sym typeface="Times New Roman"/>
              </a:rPr>
              <a:t>laap6saap3 </a:t>
            </a:r>
            <a:r>
              <a:rPr lang="zh-TW" sz="2200" dirty="0">
                <a:latin typeface="Times New Roman"/>
                <a:ea typeface="Times New Roman"/>
                <a:cs typeface="Times New Roman"/>
                <a:sym typeface="Times New Roman"/>
              </a:rPr>
              <a:t>can be proved to have 4 properties of CI (Potts, 2003), namely </a:t>
            </a:r>
          </a:p>
          <a:p>
            <a:pPr marL="1371600" lvl="2" indent="-368300" rtl="0">
              <a:lnSpc>
                <a:spcPct val="100000"/>
              </a:lnSpc>
              <a:spcBef>
                <a:spcPts val="0"/>
              </a:spcBef>
              <a:buSzPct val="100000"/>
              <a:buFont typeface="Times New Roman"/>
              <a:buChar char="■"/>
            </a:pPr>
            <a:r>
              <a:rPr lang="zh-TW" sz="2200" dirty="0" smtClean="0">
                <a:latin typeface="Times New Roman"/>
                <a:ea typeface="Times New Roman"/>
                <a:cs typeface="Times New Roman"/>
                <a:sym typeface="Times New Roman"/>
              </a:rPr>
              <a:t>Lexical </a:t>
            </a:r>
            <a:r>
              <a:rPr lang="zh-TW" sz="2200" dirty="0">
                <a:latin typeface="Times New Roman"/>
                <a:ea typeface="Times New Roman"/>
                <a:cs typeface="Times New Roman"/>
                <a:sym typeface="Times New Roman"/>
              </a:rPr>
              <a:t>/ Conventional</a:t>
            </a:r>
          </a:p>
          <a:p>
            <a:pPr marL="1371600" lvl="2" indent="-368300" rtl="0">
              <a:lnSpc>
                <a:spcPct val="100000"/>
              </a:lnSpc>
              <a:spcBef>
                <a:spcPts val="0"/>
              </a:spcBef>
              <a:buSzPct val="100000"/>
              <a:buFont typeface="Times New Roman"/>
              <a:buChar char="■"/>
            </a:pPr>
            <a:r>
              <a:rPr lang="zh-TW" sz="2200" dirty="0">
                <a:latin typeface="Times New Roman"/>
                <a:ea typeface="Times New Roman"/>
                <a:cs typeface="Times New Roman"/>
                <a:sym typeface="Times New Roman"/>
              </a:rPr>
              <a:t>Commitment / Entailment</a:t>
            </a:r>
          </a:p>
          <a:p>
            <a:pPr marL="1371600" lvl="2" indent="-368300" rtl="0">
              <a:lnSpc>
                <a:spcPct val="100000"/>
              </a:lnSpc>
              <a:spcBef>
                <a:spcPts val="0"/>
              </a:spcBef>
              <a:buSzPct val="100000"/>
              <a:buFont typeface="Times New Roman"/>
              <a:buChar char="■"/>
            </a:pPr>
            <a:r>
              <a:rPr lang="zh-TW" sz="2200" dirty="0">
                <a:latin typeface="Times New Roman"/>
                <a:ea typeface="Times New Roman"/>
                <a:cs typeface="Times New Roman"/>
                <a:sym typeface="Times New Roman"/>
              </a:rPr>
              <a:t>Independence of ‘what is said’</a:t>
            </a:r>
          </a:p>
          <a:p>
            <a:pPr marL="1371600" lvl="2" indent="-368300" rtl="0">
              <a:lnSpc>
                <a:spcPct val="100000"/>
              </a:lnSpc>
              <a:spcBef>
                <a:spcPts val="0"/>
              </a:spcBef>
              <a:buSzPct val="100000"/>
              <a:buFont typeface="Times New Roman"/>
              <a:buChar char="■"/>
            </a:pPr>
            <a:r>
              <a:rPr lang="zh-TW" sz="2200" dirty="0">
                <a:latin typeface="Times New Roman"/>
                <a:ea typeface="Times New Roman"/>
                <a:cs typeface="Times New Roman"/>
                <a:sym typeface="Times New Roman"/>
              </a:rPr>
              <a:t>Speaker-orientation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sz="2200" dirty="0">
                <a:latin typeface="Times New Roman"/>
                <a:ea typeface="Times New Roman"/>
                <a:cs typeface="Times New Roman"/>
                <a:sym typeface="Times New Roman"/>
              </a:rPr>
              <a:t>	2. Does not give rise to other meanings</a:t>
            </a:r>
            <a:br>
              <a:rPr lang="zh-TW" sz="2200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zh-TW" sz="2200" dirty="0">
                <a:latin typeface="Times New Roman"/>
                <a:ea typeface="Times New Roman"/>
                <a:cs typeface="Times New Roman"/>
                <a:sym typeface="Times New Roman"/>
              </a:rPr>
              <a:t>	    (conversational implicature, at-issue entailment, presupposition)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4</a:t>
            </a:fld>
            <a:endParaRPr lang="zh-TW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title"/>
          </p:nvPr>
        </p:nvSpPr>
        <p:spPr>
          <a:xfrm>
            <a:off x="233875" y="418492"/>
            <a:ext cx="8520600" cy="97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Outline</a:t>
            </a:r>
          </a:p>
        </p:txBody>
      </p:sp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233875" y="1396500"/>
            <a:ext cx="8520600" cy="546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Hypothesis &amp; Predictions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Four properties of CI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Possibilities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Brief summary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Normal at-issue entailment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zh-TW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Multidimensional at-issue entailment 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</a:p>
        </p:txBody>
      </p:sp>
      <p:sp>
        <p:nvSpPr>
          <p:cNvPr id="353" name="Shape 35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40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94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Multidimensional at-issue entailment</a:t>
            </a:r>
          </a:p>
        </p:txBody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311700" y="1536025"/>
            <a:ext cx="8520600" cy="5206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= more than 1 at-issue propositions</a:t>
            </a:r>
          </a:p>
          <a:p>
            <a:pPr lvl="0">
              <a:spcBef>
                <a:spcPts val="0"/>
              </a:spcBef>
              <a:buNone/>
            </a:pP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In our example: there are 2 independent at-issue meanings </a:t>
            </a:r>
            <a:b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(not combination of CI and at-issue)</a:t>
            </a:r>
          </a:p>
          <a:p>
            <a:pPr lvl="0">
              <a:spcBef>
                <a:spcPts val="0"/>
              </a:spcBef>
              <a:buNone/>
            </a:pPr>
            <a:r>
              <a:rPr lang="zh-TW" u="sng" dirty="0">
                <a:latin typeface="Times New Roman"/>
                <a:ea typeface="Times New Roman"/>
                <a:cs typeface="Times New Roman"/>
                <a:sym typeface="Times New Roman"/>
              </a:rPr>
              <a:t>Example</a:t>
            </a:r>
            <a:r>
              <a:rPr lang="zh-TW" dirty="0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zh-TW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sou1saan1	zou6	fan6	</a:t>
            </a:r>
            <a:r>
              <a:rPr lang="zh-TW" i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zh-TW" i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aap6saap3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	gung1fo3</a:t>
            </a:r>
            <a:br>
              <a:rPr lang="zh-TW" i="1" dirty="0">
                <a:latin typeface="Arial"/>
                <a:ea typeface="Arial"/>
                <a:cs typeface="Arial"/>
                <a:sym typeface="Arial"/>
              </a:rPr>
            </a:br>
            <a:r>
              <a:rPr lang="zh-TW" dirty="0">
                <a:latin typeface="Arial"/>
                <a:ea typeface="Arial"/>
                <a:cs typeface="Arial"/>
                <a:sym typeface="Arial"/>
              </a:rPr>
              <a:t>Susan 		do	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rubbish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		homework</a:t>
            </a:r>
            <a:br>
              <a:rPr lang="zh-TW" dirty="0">
                <a:latin typeface="Arial"/>
                <a:ea typeface="Arial"/>
                <a:cs typeface="Arial"/>
                <a:sym typeface="Arial"/>
              </a:rPr>
            </a:br>
            <a:r>
              <a:rPr lang="zh-TW" dirty="0">
                <a:latin typeface="Arial"/>
                <a:ea typeface="Arial"/>
                <a:cs typeface="Arial"/>
                <a:sym typeface="Arial"/>
              </a:rPr>
              <a:t>‘Susan does the </a:t>
            </a:r>
            <a:r>
              <a:rPr lang="zh-TW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useless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 homework.’</a:t>
            </a:r>
          </a:p>
          <a:p>
            <a:pPr marL="457200" lvl="0" indent="-381000">
              <a:lnSpc>
                <a:spcPct val="100000"/>
              </a:lnSpc>
              <a:spcBef>
                <a:spcPts val="0"/>
              </a:spcBef>
              <a:buSzPct val="100000"/>
              <a:buFont typeface="Times New Roman"/>
              <a:buAutoNum type="arabicPeriod"/>
            </a:pP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Susan does the homework.</a:t>
            </a:r>
          </a:p>
          <a:p>
            <a:pPr marL="457200" lvl="0" indent="-381000">
              <a:lnSpc>
                <a:spcPct val="100000"/>
              </a:lnSpc>
              <a:spcBef>
                <a:spcPts val="0"/>
              </a:spcBef>
              <a:buSzPct val="100000"/>
              <a:buFont typeface="Times New Roman"/>
              <a:buAutoNum type="arabicPeriod"/>
            </a:pP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The homework is useless.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→ Escape presupposition holes</a:t>
            </a:r>
            <a:b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→ But still keep other properties of at-issue entailment </a:t>
            </a:r>
          </a:p>
        </p:txBody>
      </p:sp>
      <p:sp>
        <p:nvSpPr>
          <p:cNvPr id="360" name="Shape 360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41</a:t>
            </a:fld>
            <a:endParaRPr lang="zh-TW"/>
          </a:p>
        </p:txBody>
      </p:sp>
      <p:sp>
        <p:nvSpPr>
          <p:cNvPr id="361" name="Shape 361"/>
          <p:cNvSpPr/>
          <p:nvPr/>
        </p:nvSpPr>
        <p:spPr>
          <a:xfrm>
            <a:off x="5020050" y="4992425"/>
            <a:ext cx="3452400" cy="6519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zh-TW" sz="2400" b="1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 Multidimensionality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94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Tree</a:t>
            </a:r>
          </a:p>
        </p:txBody>
      </p:sp>
      <p:sp>
        <p:nvSpPr>
          <p:cNvPr id="367" name="Shape 36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42</a:t>
            </a:fld>
            <a:endParaRPr lang="zh-TW"/>
          </a:p>
        </p:txBody>
      </p:sp>
      <p:pic>
        <p:nvPicPr>
          <p:cNvPr id="368" name="Shape 368" descr="New parsetre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5887" y="1230828"/>
            <a:ext cx="8232224" cy="5421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title"/>
          </p:nvPr>
        </p:nvSpPr>
        <p:spPr>
          <a:xfrm>
            <a:off x="233875" y="418492"/>
            <a:ext cx="8520600" cy="97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Outline</a:t>
            </a:r>
          </a:p>
        </p:txBody>
      </p:sp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233875" y="1396500"/>
            <a:ext cx="8520600" cy="546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Hypothesis &amp; Predictions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Four properties of CI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Possibilities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Brief summary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Normal at-issue entailment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Multidimensional at-issue entailment 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zh-TW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</a:p>
        </p:txBody>
      </p:sp>
      <p:sp>
        <p:nvSpPr>
          <p:cNvPr id="375" name="Shape 37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43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title"/>
          </p:nvPr>
        </p:nvSpPr>
        <p:spPr>
          <a:xfrm>
            <a:off x="120875" y="276841"/>
            <a:ext cx="8520600" cy="94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Conclusion</a:t>
            </a:r>
          </a:p>
        </p:txBody>
      </p:sp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120875" y="1001600"/>
            <a:ext cx="8824200" cy="579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sz="2200" b="1" u="sng" dirty="0"/>
              <a:t>Our hypothesis was wrong</a:t>
            </a:r>
          </a:p>
          <a:p>
            <a:pPr marL="457200" lvl="0" indent="-368300" rtl="0">
              <a:lnSpc>
                <a:spcPct val="10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zh-TW" sz="2200" dirty="0">
                <a:latin typeface="Times New Roman"/>
                <a:ea typeface="Times New Roman"/>
                <a:cs typeface="Times New Roman"/>
                <a:sym typeface="Times New Roman"/>
              </a:rPr>
              <a:t>Wrongly predicted the two </a:t>
            </a:r>
            <a:r>
              <a:rPr lang="zh-TW" sz="2200" dirty="0" smtClean="0">
                <a:latin typeface="Times New Roman"/>
                <a:ea typeface="Times New Roman"/>
                <a:cs typeface="Times New Roman"/>
                <a:sym typeface="Times New Roman"/>
              </a:rPr>
              <a:t>meanings</a:t>
            </a:r>
            <a:r>
              <a:rPr lang="en-US" altLang="zh-TW" sz="2200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zh-TW" sz="2200" dirty="0" smtClean="0">
                <a:latin typeface="Times New Roman"/>
                <a:ea typeface="Times New Roman"/>
                <a:cs typeface="Times New Roman"/>
                <a:sym typeface="Times New Roman"/>
              </a:rPr>
              <a:t>as </a:t>
            </a:r>
            <a:r>
              <a:rPr lang="zh-TW" sz="2200" dirty="0">
                <a:latin typeface="Times New Roman"/>
                <a:ea typeface="Times New Roman"/>
                <a:cs typeface="Times New Roman"/>
                <a:sym typeface="Times New Roman"/>
              </a:rPr>
              <a:t>CI and at-issue rather than 2 at-issue meanings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sz="2200" b="1" u="sng" dirty="0"/>
              <a:t>Predictions</a:t>
            </a:r>
          </a:p>
          <a:p>
            <a:pPr marL="45720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200" dirty="0">
                <a:latin typeface="Times New Roman"/>
                <a:ea typeface="Times New Roman"/>
                <a:cs typeface="Times New Roman"/>
                <a:sym typeface="Times New Roman"/>
              </a:rPr>
              <a:t>1. </a:t>
            </a:r>
            <a:r>
              <a:rPr lang="zh-TW" sz="2200" i="1" dirty="0">
                <a:latin typeface="Times New Roman"/>
                <a:ea typeface="Times New Roman"/>
                <a:cs typeface="Times New Roman"/>
                <a:sym typeface="Times New Roman"/>
              </a:rPr>
              <a:t>laap6saap3 </a:t>
            </a:r>
            <a:r>
              <a:rPr lang="zh-TW" sz="2200" dirty="0">
                <a:latin typeface="Times New Roman"/>
                <a:ea typeface="Times New Roman"/>
                <a:cs typeface="Times New Roman"/>
                <a:sym typeface="Times New Roman"/>
              </a:rPr>
              <a:t>can be proved to have 4 properties of CI (Potts, 2003),  namely </a:t>
            </a:r>
          </a:p>
          <a:p>
            <a:pPr marL="1371600" lvl="2" indent="-368300" rtl="0">
              <a:lnSpc>
                <a:spcPct val="10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zh-TW" sz="2200" dirty="0">
                <a:latin typeface="Times New Roman"/>
                <a:ea typeface="Times New Roman"/>
                <a:cs typeface="Times New Roman"/>
                <a:sym typeface="Times New Roman"/>
              </a:rPr>
              <a:t>Lexical / Conventional</a:t>
            </a:r>
          </a:p>
          <a:p>
            <a:pPr marL="1371600" lvl="2" indent="-368300" rtl="0">
              <a:lnSpc>
                <a:spcPct val="10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zh-TW" sz="2200" dirty="0">
                <a:latin typeface="Times New Roman"/>
                <a:ea typeface="Times New Roman"/>
                <a:cs typeface="Times New Roman"/>
                <a:sym typeface="Times New Roman"/>
              </a:rPr>
              <a:t>Commitment / Entailment</a:t>
            </a:r>
          </a:p>
          <a:p>
            <a:pPr marL="1371600" lvl="2" indent="-368300" rtl="0">
              <a:lnSpc>
                <a:spcPct val="10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zh-TW" sz="2200" dirty="0">
                <a:latin typeface="Times New Roman"/>
                <a:ea typeface="Times New Roman"/>
                <a:cs typeface="Times New Roman"/>
                <a:sym typeface="Times New Roman"/>
              </a:rPr>
              <a:t>Independence of ‘what is said’</a:t>
            </a:r>
          </a:p>
          <a:p>
            <a:pPr marL="1371600" lvl="2" indent="-368300" rtl="0">
              <a:lnSpc>
                <a:spcPct val="10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zh-TW" sz="2200" dirty="0">
                <a:latin typeface="Times New Roman"/>
                <a:ea typeface="Times New Roman"/>
                <a:cs typeface="Times New Roman"/>
                <a:sym typeface="Times New Roman"/>
              </a:rPr>
              <a:t>Speaker-orientation	</a:t>
            </a:r>
            <a:r>
              <a:rPr lang="zh-TW" sz="2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← Not necessarily speaker-oriented</a:t>
            </a:r>
          </a:p>
          <a:p>
            <a:pPr marL="0" lvl="0" indent="38735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50000"/>
              <a:buFont typeface="Arial"/>
              <a:buNone/>
            </a:pPr>
            <a:r>
              <a:rPr lang="zh-TW" sz="2200" dirty="0">
                <a:latin typeface="Times New Roman"/>
                <a:ea typeface="Times New Roman"/>
                <a:cs typeface="Times New Roman"/>
                <a:sym typeface="Times New Roman"/>
              </a:rPr>
              <a:t>2. Does not give rise to other meanings </a:t>
            </a:r>
          </a:p>
          <a:p>
            <a:pPr marL="0" lvl="0" indent="38735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50000"/>
              <a:buFont typeface="Arial"/>
              <a:buNone/>
            </a:pPr>
            <a:r>
              <a:rPr lang="zh-TW" sz="2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 Gives rise to multi-dimensional at-issue entailment</a:t>
            </a:r>
            <a:r>
              <a:rPr lang="zh-TW" sz="2200" dirty="0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zh-TW" sz="2200" dirty="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zh-TW" sz="2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2" name="Shape 38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44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94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</a:p>
        </p:txBody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311700" y="1536583"/>
            <a:ext cx="8520600" cy="4403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Potts, Christopher. 2003. </a:t>
            </a:r>
            <a:r>
              <a:rPr lang="zh-TW" sz="2400" i="1" dirty="0">
                <a:latin typeface="Times New Roman"/>
                <a:ea typeface="Times New Roman"/>
                <a:cs typeface="Times New Roman"/>
                <a:sym typeface="Times New Roman"/>
              </a:rPr>
              <a:t>The Logic of Conventional Implicatures</a:t>
            </a: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: UC Santa Cruz dissertation.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投唔投票又關你班垃圾高登仔事？？？？？？？？？？？ (2016). Retrieved November 13, 2016 from </a:t>
            </a:r>
            <a:r>
              <a:rPr lang="zh-TW" sz="2400" u="sng" dirty="0"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http://forum14.hkgolden.com/view.aspx?type=CA&amp;message=6532730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己經過30了, 做份垃圾工 (2014). Retrieved November 13, 2016 from http://archive.hkgolden.com/view.aspx?message=5092312&amp;page=4&amp;highlight_id=0</a:t>
            </a:r>
          </a:p>
        </p:txBody>
      </p:sp>
      <p:sp>
        <p:nvSpPr>
          <p:cNvPr id="389" name="Shape 38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45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4" name="Shape 3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  <a:noFill/>
          <a:ln>
            <a:noFill/>
          </a:ln>
        </p:spPr>
      </p:pic>
      <p:sp>
        <p:nvSpPr>
          <p:cNvPr id="395" name="Shape 39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46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91550" y="1551000"/>
            <a:ext cx="8160900" cy="3756000"/>
          </a:xfrm>
          <a:prstGeom prst="rect">
            <a:avLst/>
          </a:prstGeom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 sz="2400" i="1" dirty="0">
                <a:latin typeface="Arial"/>
                <a:ea typeface="Arial"/>
                <a:cs typeface="Arial"/>
                <a:sym typeface="Arial"/>
              </a:rPr>
              <a:t>sou1saan1	zou6	fan6	</a:t>
            </a:r>
            <a:r>
              <a:rPr lang="zh-TW" sz="2400" i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laap6saap3</a:t>
            </a:r>
            <a:r>
              <a:rPr lang="zh-TW" sz="2400" i="1" dirty="0">
                <a:latin typeface="Arial"/>
                <a:ea typeface="Arial"/>
                <a:cs typeface="Arial"/>
                <a:sym typeface="Arial"/>
              </a:rPr>
              <a:t>	gung1fo3</a:t>
            </a:r>
            <a:br>
              <a:rPr lang="zh-TW" sz="2400" i="1" dirty="0">
                <a:latin typeface="Arial"/>
                <a:ea typeface="Arial"/>
                <a:cs typeface="Arial"/>
                <a:sym typeface="Arial"/>
              </a:rPr>
            </a:b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Susan 	</a:t>
            </a:r>
            <a:r>
              <a:rPr lang="zh-TW" sz="2400" dirty="0" smtClean="0">
                <a:latin typeface="Arial"/>
                <a:ea typeface="Arial"/>
                <a:cs typeface="Arial"/>
                <a:sym typeface="Arial"/>
              </a:rPr>
              <a:t>do</a:t>
            </a: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sz="2400" dirty="0" smtClean="0"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rubbish</a:t>
            </a: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sz="2400" dirty="0" smtClean="0">
                <a:latin typeface="Arial"/>
                <a:ea typeface="Arial"/>
                <a:cs typeface="Arial"/>
                <a:sym typeface="Arial"/>
              </a:rPr>
              <a:t>homework</a:t>
            </a: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sz="2400" dirty="0">
                <a:latin typeface="Arial"/>
                <a:ea typeface="Arial"/>
                <a:cs typeface="Arial"/>
                <a:sym typeface="Arial"/>
              </a:rPr>
            </a:b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‘Susan does the </a:t>
            </a:r>
            <a:r>
              <a:rPr lang="zh-TW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useless</a:t>
            </a: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 homework.’</a:t>
            </a:r>
          </a:p>
          <a:p>
            <a:pPr lvl="0" rtl="0">
              <a:spcBef>
                <a:spcPts val="0"/>
              </a:spcBef>
              <a:buNone/>
            </a:pP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At-issue meaning: Susan does the homework.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Secondary meaning: The homework is useless.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5</a:t>
            </a:fld>
            <a:endParaRPr lang="zh-TW"/>
          </a:p>
        </p:txBody>
      </p:sp>
      <p:sp>
        <p:nvSpPr>
          <p:cNvPr id="103" name="Shape 103"/>
          <p:cNvSpPr/>
          <p:nvPr/>
        </p:nvSpPr>
        <p:spPr>
          <a:xfrm>
            <a:off x="3072547" y="3868187"/>
            <a:ext cx="3731700" cy="352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3448650" y="4361781"/>
            <a:ext cx="3794700" cy="352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91550" y="1551000"/>
            <a:ext cx="8160900" cy="3756000"/>
          </a:xfrm>
          <a:prstGeom prst="rect">
            <a:avLst/>
          </a:prstGeom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sz="2400" i="1" dirty="0">
                <a:latin typeface="Arial"/>
                <a:ea typeface="Arial"/>
                <a:cs typeface="Arial"/>
                <a:sym typeface="Arial"/>
              </a:rPr>
              <a:t>sou1saan1	zou6	fan6	</a:t>
            </a:r>
            <a:r>
              <a:rPr lang="zh-TW" sz="2400" i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laap6saap3</a:t>
            </a:r>
            <a:r>
              <a:rPr lang="zh-TW" sz="2400" i="1" dirty="0">
                <a:latin typeface="Arial"/>
                <a:ea typeface="Arial"/>
                <a:cs typeface="Arial"/>
                <a:sym typeface="Arial"/>
              </a:rPr>
              <a:t>	gung1fo3</a:t>
            </a:r>
            <a:br>
              <a:rPr lang="zh-TW" sz="2400" i="1" dirty="0">
                <a:latin typeface="Arial"/>
                <a:ea typeface="Arial"/>
                <a:cs typeface="Arial"/>
                <a:sym typeface="Arial"/>
              </a:rPr>
            </a:b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Susan 	</a:t>
            </a:r>
            <a:r>
              <a:rPr lang="zh-TW" sz="2400" dirty="0" smtClean="0">
                <a:latin typeface="Arial"/>
                <a:ea typeface="Arial"/>
                <a:cs typeface="Arial"/>
                <a:sym typeface="Arial"/>
              </a:rPr>
              <a:t>do</a:t>
            </a: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sz="2400" dirty="0" smtClean="0"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rubbish</a:t>
            </a: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sz="2400" dirty="0" smtClean="0">
                <a:latin typeface="Arial"/>
                <a:ea typeface="Arial"/>
                <a:cs typeface="Arial"/>
                <a:sym typeface="Arial"/>
              </a:rPr>
              <a:t>homework</a:t>
            </a: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sz="2400" dirty="0">
                <a:latin typeface="Arial"/>
                <a:ea typeface="Arial"/>
                <a:cs typeface="Arial"/>
                <a:sym typeface="Arial"/>
              </a:rPr>
            </a:b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‘Susan does the </a:t>
            </a:r>
            <a:r>
              <a:rPr lang="zh-TW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useless</a:t>
            </a: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 homework.’</a:t>
            </a:r>
          </a:p>
          <a:p>
            <a:pPr lvl="0">
              <a:spcBef>
                <a:spcPts val="0"/>
              </a:spcBef>
              <a:buNone/>
            </a:pP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At-issue meaning: Susan does the homework.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Secondary meaning: The homework is useless.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6</a:t>
            </a:fld>
            <a:endParaRPr lang="zh-TW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233875" y="418492"/>
            <a:ext cx="8520600" cy="97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Outline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233875" y="1396500"/>
            <a:ext cx="8520600" cy="546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Hypothesis &amp; Predictions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zh-TW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Four properties of CI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Possibilities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Brief summary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Normal at-issue entailment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Multidimensional at-issue entailment 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EFEFEF"/>
              </a:buClr>
              <a:buSzPct val="100000"/>
              <a:buFont typeface="Times New Roman"/>
              <a:buAutoNum type="arabicPeriod"/>
            </a:pPr>
            <a:r>
              <a:rPr lang="zh-TW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7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11700" y="392491"/>
            <a:ext cx="8520600" cy="94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Four properties of CI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97800" y="1187825"/>
            <a:ext cx="8520600" cy="5374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33400" lvl="0" indent="-457200" rtl="0">
              <a:spcBef>
                <a:spcPts val="0"/>
              </a:spcBef>
              <a:buClr>
                <a:srgbClr val="434343"/>
              </a:buClr>
              <a:buSzPct val="100000"/>
              <a:buFont typeface="+mj-lt"/>
              <a:buAutoNum type="arabicPeriod"/>
            </a:pPr>
            <a:r>
              <a:rPr lang="zh-TW" sz="2400" b="1" dirty="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Lexical / Conventional</a:t>
            </a:r>
          </a:p>
          <a:p>
            <a:pPr lvl="0">
              <a:spcBef>
                <a:spcPts val="0"/>
              </a:spcBef>
              <a:buNone/>
            </a:pPr>
            <a:r>
              <a:rPr lang="zh-TW" sz="2000" dirty="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 Meaning not calculated from conversational maxims and secondary meaning is generated from the lexical choice(s) of speaker	(Potts, 2003: 7</a:t>
            </a:r>
            <a:r>
              <a:rPr lang="zh-TW" sz="2000" dirty="0" smtClean="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lang="en-US" altLang="zh-TW" sz="2000" dirty="0" smtClean="0">
              <a:solidFill>
                <a:srgbClr val="4343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r>
              <a:rPr lang="en-US" altLang="zh-TW" sz="2400" b="1" dirty="0" smtClean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 </a:t>
            </a:r>
            <a:r>
              <a:rPr lang="zh-TW" sz="2400" b="1" dirty="0" smtClean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Commitment </a:t>
            </a:r>
            <a:r>
              <a:rPr lang="zh-TW" sz="2400" b="1" dirty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 Entailment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zh-TW" dirty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 secondary meaning cannot be cancelled	(Potts, 2003: 8</a:t>
            </a:r>
            <a:r>
              <a:rPr lang="zh-TW" dirty="0" smtClean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lang="en-US" altLang="zh-TW" dirty="0" smtClean="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-US" altLang="zh-TW" sz="2400" b="1" dirty="0" smtClean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 </a:t>
            </a:r>
            <a:r>
              <a:rPr lang="zh-TW" sz="2400" b="1" dirty="0" smtClean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Independence </a:t>
            </a:r>
            <a:r>
              <a:rPr lang="zh-TW" sz="2400" b="1" dirty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‘what is said’</a:t>
            </a:r>
          </a:p>
          <a:p>
            <a:pPr lvl="0" rtl="0">
              <a:spcBef>
                <a:spcPts val="0"/>
              </a:spcBef>
              <a:buNone/>
            </a:pPr>
            <a:r>
              <a:rPr lang="zh-TW" dirty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 At-issue meaning is always independent of CI	(Potts, 2003: 9)</a:t>
            </a:r>
          </a:p>
          <a:p>
            <a:pPr lvl="0" rtl="0">
              <a:spcBef>
                <a:spcPts val="0"/>
              </a:spcBef>
              <a:buNone/>
            </a:pPr>
            <a:r>
              <a:rPr lang="zh-TW" sz="2400" b="1" dirty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 Speaker-orientation</a:t>
            </a:r>
          </a:p>
          <a:p>
            <a:pPr lvl="0" rtl="0">
              <a:spcBef>
                <a:spcPts val="0"/>
              </a:spcBef>
              <a:buNone/>
            </a:pPr>
            <a:r>
              <a:rPr lang="zh-TW" dirty="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 Undoubtedly speaker-oriented in view of commitment the speaker made in his/her utterance	(Potts, 2003: 8)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8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349466"/>
            <a:ext cx="8520600" cy="94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Lexical / Conventional 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311700" y="1231825"/>
            <a:ext cx="8520600" cy="532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The meaning of ‘useless’ cannot be held after the deletion of </a:t>
            </a:r>
            <a:r>
              <a:rPr lang="zh-TW" sz="24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laap6saap3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The secondary meaning that ‘the homework is useless’ will disappear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sz="2000" u="sng" dirty="0">
                <a:latin typeface="Times New Roman"/>
                <a:ea typeface="Times New Roman"/>
                <a:cs typeface="Times New Roman"/>
                <a:sym typeface="Times New Roman"/>
              </a:rPr>
              <a:t>Examples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dirty="0">
                <a:latin typeface="Arial"/>
                <a:ea typeface="Arial"/>
                <a:cs typeface="Arial"/>
                <a:sym typeface="Arial"/>
              </a:rPr>
              <a:t>a)	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sou1saan1	zou6	fan6	</a:t>
            </a:r>
            <a:r>
              <a:rPr lang="zh-TW" i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zh-TW" i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aap6saap3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	gung1fo3</a:t>
            </a:r>
            <a:br>
              <a:rPr lang="zh-TW" i="1" dirty="0">
                <a:latin typeface="Arial"/>
                <a:ea typeface="Arial"/>
                <a:cs typeface="Arial"/>
                <a:sym typeface="Arial"/>
              </a:rPr>
            </a:b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Susan 		do	</a:t>
            </a:r>
            <a:r>
              <a:rPr lang="zh-TW" dirty="0" smtClean="0"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rubbish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		homework</a:t>
            </a:r>
            <a:br>
              <a:rPr lang="zh-TW" dirty="0">
                <a:latin typeface="Arial"/>
                <a:ea typeface="Arial"/>
                <a:cs typeface="Arial"/>
                <a:sym typeface="Arial"/>
              </a:rPr>
            </a:br>
            <a:r>
              <a:rPr lang="zh-TW" dirty="0">
                <a:latin typeface="Arial"/>
                <a:ea typeface="Arial"/>
                <a:cs typeface="Arial"/>
                <a:sym typeface="Arial"/>
              </a:rPr>
              <a:t>	‘Susan does the </a:t>
            </a:r>
            <a:r>
              <a:rPr lang="zh-TW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useless</a:t>
            </a:r>
            <a:r>
              <a:rPr lang="zh-TW" dirty="0">
                <a:latin typeface="Arial"/>
                <a:ea typeface="Arial"/>
                <a:cs typeface="Arial"/>
                <a:sym typeface="Arial"/>
              </a:rPr>
              <a:t> homework.’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dirty="0">
                <a:latin typeface="Arial"/>
                <a:ea typeface="Arial"/>
                <a:cs typeface="Arial"/>
                <a:sym typeface="Arial"/>
              </a:rPr>
              <a:t>b)	</a:t>
            </a:r>
            <a:r>
              <a:rPr lang="zh-TW" i="1" dirty="0">
                <a:latin typeface="Arial"/>
                <a:ea typeface="Arial"/>
                <a:cs typeface="Arial"/>
                <a:sym typeface="Arial"/>
              </a:rPr>
              <a:t>sou1saan1</a:t>
            </a:r>
            <a:r>
              <a:rPr lang="zh-TW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zou6	fan6</a:t>
            </a:r>
            <a:r>
              <a:rPr lang="zh-TW" i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i="1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zh-TW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ung1fo3</a:t>
            </a:r>
            <a:br>
              <a:rPr lang="zh-TW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</a:br>
            <a:r>
              <a:rPr lang="zh-TW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Susan		do</a:t>
            </a:r>
            <a:r>
              <a:rPr lang="zh-TW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homework</a:t>
            </a:r>
            <a:b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</a:br>
            <a:r>
              <a:rPr lang="zh-TW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‘Susan does the homework.’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endParaRPr sz="2400" dirty="0">
              <a:solidFill>
                <a:srgbClr val="4A86E8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1" name="Shape 131"/>
          <p:cNvSpPr/>
          <p:nvPr/>
        </p:nvSpPr>
        <p:spPr>
          <a:xfrm>
            <a:off x="311700" y="5901325"/>
            <a:ext cx="6497100" cy="6519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zh-TW" sz="240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 Fits the CI’s property: Lexical / Conventional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9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1413</Words>
  <Application>Microsoft Office PowerPoint</Application>
  <PresentationFormat>On-screen Show (4:3)</PresentationFormat>
  <Paragraphs>381</Paragraphs>
  <Slides>46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Times New Roman</vt:lpstr>
      <vt:lpstr>Open Sans</vt:lpstr>
      <vt:lpstr>PT Sans Narrow</vt:lpstr>
      <vt:lpstr>tropic</vt:lpstr>
      <vt:lpstr>LT 4216 Advanced Topics in Linguistics</vt:lpstr>
      <vt:lpstr>Introduction</vt:lpstr>
      <vt:lpstr>Outline</vt:lpstr>
      <vt:lpstr>Hypothesis &amp; Predictions</vt:lpstr>
      <vt:lpstr>PowerPoint Presentation</vt:lpstr>
      <vt:lpstr>PowerPoint Presentation</vt:lpstr>
      <vt:lpstr>Outline</vt:lpstr>
      <vt:lpstr>Four properties of CI</vt:lpstr>
      <vt:lpstr>Lexical / Conventional </vt:lpstr>
      <vt:lpstr>Hypothesis  and  Predictions</vt:lpstr>
      <vt:lpstr>Four properties of CI</vt:lpstr>
      <vt:lpstr>Commitment / Entailment</vt:lpstr>
      <vt:lpstr>Commitment / Entailment</vt:lpstr>
      <vt:lpstr>Hypothesis  and  Predictions</vt:lpstr>
      <vt:lpstr>Four properties of CI</vt:lpstr>
      <vt:lpstr>Independence of ‘what is said’</vt:lpstr>
      <vt:lpstr>Hypothesis  and  Predictions</vt:lpstr>
      <vt:lpstr>Four properties of CI</vt:lpstr>
      <vt:lpstr>Speaker-orientation</vt:lpstr>
      <vt:lpstr>Speaker-orientation</vt:lpstr>
      <vt:lpstr>Hypothesis  and  Predictions</vt:lpstr>
      <vt:lpstr>PowerPoint Presentation</vt:lpstr>
      <vt:lpstr>So what meaning does laap6saap3 give rise to ?</vt:lpstr>
      <vt:lpstr>Outline</vt:lpstr>
      <vt:lpstr>Possibility 1 -- Conversational implicature</vt:lpstr>
      <vt:lpstr>PowerPoint Presentation</vt:lpstr>
      <vt:lpstr>PowerPoint Presentation</vt:lpstr>
      <vt:lpstr>Possibility 2 -- Presupposition</vt:lpstr>
      <vt:lpstr>PowerPoint Presentation</vt:lpstr>
      <vt:lpstr>PowerPoint Presentation</vt:lpstr>
      <vt:lpstr>Possibility 3 -- At-issue entailment</vt:lpstr>
      <vt:lpstr>PowerPoint Presentation</vt:lpstr>
      <vt:lpstr>PowerPoint Presentation</vt:lpstr>
      <vt:lpstr>Outline</vt:lpstr>
      <vt:lpstr>Brief Summary</vt:lpstr>
      <vt:lpstr>Brief Summary</vt:lpstr>
      <vt:lpstr>Outline</vt:lpstr>
      <vt:lpstr>Normal at-issue entailment</vt:lpstr>
      <vt:lpstr>PowerPoint Presentation</vt:lpstr>
      <vt:lpstr>Outline</vt:lpstr>
      <vt:lpstr>Multidimensional at-issue entailment</vt:lpstr>
      <vt:lpstr>Tree</vt:lpstr>
      <vt:lpstr>Outline</vt:lpstr>
      <vt:lpstr>Conclusion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 4216 Advanced Topics in Linguistics</dc:title>
  <cp:lastModifiedBy>Windows User</cp:lastModifiedBy>
  <cp:revision>10</cp:revision>
  <dcterms:modified xsi:type="dcterms:W3CDTF">2017-05-12T07:34:25Z</dcterms:modified>
</cp:coreProperties>
</file>